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338" r:id="rId3"/>
    <p:sldId id="334" r:id="rId4"/>
    <p:sldId id="339" r:id="rId5"/>
    <p:sldId id="340" r:id="rId6"/>
    <p:sldId id="343" r:id="rId7"/>
    <p:sldId id="341" r:id="rId8"/>
    <p:sldId id="347" r:id="rId9"/>
    <p:sldId id="349" r:id="rId10"/>
    <p:sldId id="350" r:id="rId11"/>
    <p:sldId id="351" r:id="rId12"/>
    <p:sldId id="348" r:id="rId13"/>
    <p:sldId id="342" r:id="rId14"/>
    <p:sldId id="344" r:id="rId15"/>
    <p:sldId id="335" r:id="rId16"/>
    <p:sldId id="336" r:id="rId17"/>
    <p:sldId id="337" r:id="rId18"/>
    <p:sldId id="346" r:id="rId19"/>
    <p:sldId id="345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BCED56AF-D516-431B-8CEE-1CC352408DC6}">
          <p14:sldIdLst>
            <p14:sldId id="338"/>
            <p14:sldId id="334"/>
            <p14:sldId id="339"/>
            <p14:sldId id="340"/>
            <p14:sldId id="343"/>
            <p14:sldId id="341"/>
            <p14:sldId id="347"/>
            <p14:sldId id="349"/>
            <p14:sldId id="350"/>
            <p14:sldId id="351"/>
            <p14:sldId id="348"/>
            <p14:sldId id="342"/>
            <p14:sldId id="344"/>
            <p14:sldId id="335"/>
            <p14:sldId id="336"/>
            <p14:sldId id="337"/>
            <p14:sldId id="346"/>
            <p14:sldId id="345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696D"/>
    <a:srgbClr val="CCFFCC"/>
    <a:srgbClr val="FFFF66"/>
    <a:srgbClr val="FFCCCC"/>
    <a:srgbClr val="99FF99"/>
    <a:srgbClr val="66FFFF"/>
    <a:srgbClr val="ECE70F"/>
    <a:srgbClr val="89CBDF"/>
    <a:srgbClr val="B82108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6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DAEAA-1E9B-46C1-A013-2D50F32D4E20}" type="datetimeFigureOut">
              <a:rPr lang="it-IT" smtClean="0"/>
              <a:t>24/11/2014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888FA-8CA8-405F-A6FB-75836AFCDD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65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265C-D99D-4C08-A4B8-BF5BE37B70D1}" type="datetimeFigureOut">
              <a:rPr lang="it-IT" smtClean="0"/>
              <a:t>24/11/2014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F9511-EBDA-46D9-BA2F-43FE68EFD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63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265C-D99D-4C08-A4B8-BF5BE37B70D1}" type="datetimeFigureOut">
              <a:rPr lang="it-IT" smtClean="0"/>
              <a:t>24/11/2014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F9511-EBDA-46D9-BA2F-43FE68EFD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13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265C-D99D-4C08-A4B8-BF5BE37B70D1}" type="datetimeFigureOut">
              <a:rPr lang="it-IT" smtClean="0"/>
              <a:t>24/11/2014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F9511-EBDA-46D9-BA2F-43FE68EFD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297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hallenge Networ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18" y="5418139"/>
            <a:ext cx="1568449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Business_corp_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200"/>
            <a:ext cx="12192000" cy="64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946400" y="2339976"/>
            <a:ext cx="5317067" cy="2155825"/>
          </a:xfrm>
        </p:spPr>
        <p:txBody>
          <a:bodyPr/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172200"/>
            <a:ext cx="2540000" cy="533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172200"/>
            <a:ext cx="3860800" cy="533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172200"/>
            <a:ext cx="3048000" cy="5334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EC63D932-5F0B-41C2-AADF-5B2E8D62F75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98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7C4BC-917A-4775-ACA9-D20BA480E2AD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718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13264-B7CC-4EB2-8379-49614D6DB2D0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62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06400" y="2362200"/>
            <a:ext cx="55372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46800" y="2362200"/>
            <a:ext cx="55372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96388-2204-4FE0-946A-A313ED9F8408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58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0F3D1-D23F-441E-8106-45C461E439F0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836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F5402-DC03-4A54-AA31-C975DAB5F084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89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AD3BA-1604-4C71-A564-25659B8BBC74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453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D0A21-05E7-4C9C-BE8E-69D030F340EF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1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265C-D99D-4C08-A4B8-BF5BE37B70D1}" type="datetimeFigureOut">
              <a:rPr lang="it-IT" smtClean="0"/>
              <a:t>24/11/2014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F9511-EBDA-46D9-BA2F-43FE68EFD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0340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A3F72-83E5-4849-9F15-7C550ADE50E3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02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A4155-682F-4DE6-B7ED-476C101BB446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35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940800" y="838200"/>
            <a:ext cx="2844800" cy="5105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06400" y="838200"/>
            <a:ext cx="8331200" cy="5105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F25C5-DECD-47E2-858A-7C4DDDA08C60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96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E3FADC8-DD80-4F28-AC0B-1F50E899D0F0}" type="datetimeFigureOut">
              <a:rPr lang="it-IT" sz="2800">
                <a:solidFill>
                  <a:srgbClr val="000000"/>
                </a:solidFill>
                <a:latin typeface="Times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24/11/2014</a:t>
            </a:fld>
            <a:endParaRPr lang="it-IT" sz="28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8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4EA9E-5CFA-41AF-9A9A-9F9CF6C467BE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7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265C-D99D-4C08-A4B8-BF5BE37B70D1}" type="datetimeFigureOut">
              <a:rPr lang="it-IT" smtClean="0"/>
              <a:t>24/11/2014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F9511-EBDA-46D9-BA2F-43FE68EFD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69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265C-D99D-4C08-A4B8-BF5BE37B70D1}" type="datetimeFigureOut">
              <a:rPr lang="it-IT" smtClean="0"/>
              <a:t>24/11/2014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F9511-EBDA-46D9-BA2F-43FE68EFD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213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265C-D99D-4C08-A4B8-BF5BE37B70D1}" type="datetimeFigureOut">
              <a:rPr lang="it-IT" smtClean="0"/>
              <a:t>24/11/2014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F9511-EBDA-46D9-BA2F-43FE68EFD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6525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265C-D99D-4C08-A4B8-BF5BE37B70D1}" type="datetimeFigureOut">
              <a:rPr lang="it-IT" smtClean="0"/>
              <a:t>24/11/2014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F9511-EBDA-46D9-BA2F-43FE68EFD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06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265C-D99D-4C08-A4B8-BF5BE37B70D1}" type="datetimeFigureOut">
              <a:rPr lang="it-IT" smtClean="0"/>
              <a:t>24/11/2014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F9511-EBDA-46D9-BA2F-43FE68EFD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9495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265C-D99D-4C08-A4B8-BF5BE37B70D1}" type="datetimeFigureOut">
              <a:rPr lang="it-IT" smtClean="0"/>
              <a:t>24/11/2014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F9511-EBDA-46D9-BA2F-43FE68EFD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857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265C-D99D-4C08-A4B8-BF5BE37B70D1}" type="datetimeFigureOut">
              <a:rPr lang="it-IT" smtClean="0"/>
              <a:t>24/11/2014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F9511-EBDA-46D9-BA2F-43FE68EFD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785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265C-D99D-4C08-A4B8-BF5BE37B70D1}" type="datetimeFigureOut">
              <a:rPr lang="it-IT" smtClean="0"/>
              <a:t>24/11/2014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F9511-EBDA-46D9-BA2F-43FE68EFD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65791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838200"/>
            <a:ext cx="1137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2362200"/>
            <a:ext cx="11277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pic>
        <p:nvPicPr>
          <p:cNvPr id="3076" name="Picture 4" descr="baff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3576"/>
            <a:ext cx="12194117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6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78384" y="65151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26154A0-C673-46DF-A97C-0EEBAB8C481A}" type="slidenum">
              <a:rPr lang="it-IT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pic>
        <p:nvPicPr>
          <p:cNvPr id="3078" name="Picture 6" descr="Challenge Network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2" y="5735639"/>
            <a:ext cx="1568449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19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 Black" pitchFamily="34" charset="0"/>
        </a:defRPr>
      </a:lvl2pPr>
      <a:lvl3pPr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 Black" pitchFamily="34" charset="0"/>
        </a:defRPr>
      </a:lvl3pPr>
      <a:lvl4pPr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 Black" pitchFamily="34" charset="0"/>
        </a:defRPr>
      </a:lvl4pPr>
      <a:lvl5pPr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 Black" pitchFamily="34" charset="0"/>
        </a:defRPr>
      </a:lvl5pPr>
      <a:lvl6pPr marL="457200" algn="ctr" rtl="0" fontAlgn="base">
        <a:lnSpc>
          <a:spcPct val="75000"/>
        </a:lnSpc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 Black" pitchFamily="34" charset="0"/>
        </a:defRPr>
      </a:lvl6pPr>
      <a:lvl7pPr marL="914400" algn="ctr" rtl="0" fontAlgn="base">
        <a:lnSpc>
          <a:spcPct val="75000"/>
        </a:lnSpc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 Black" pitchFamily="34" charset="0"/>
        </a:defRPr>
      </a:lvl7pPr>
      <a:lvl8pPr marL="1371600" algn="ctr" rtl="0" fontAlgn="base">
        <a:lnSpc>
          <a:spcPct val="75000"/>
        </a:lnSpc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 Black" pitchFamily="34" charset="0"/>
        </a:defRPr>
      </a:lvl8pPr>
      <a:lvl9pPr marL="1828800" algn="ctr" rtl="0" fontAlgn="base">
        <a:lnSpc>
          <a:spcPct val="75000"/>
        </a:lnSpc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testo 3"/>
          <p:cNvSpPr>
            <a:spLocks noGrp="1"/>
          </p:cNvSpPr>
          <p:nvPr>
            <p:ph type="body" idx="1"/>
          </p:nvPr>
        </p:nvSpPr>
        <p:spPr>
          <a:xfrm>
            <a:off x="952500" y="1500188"/>
            <a:ext cx="5386917" cy="639762"/>
          </a:xfrm>
        </p:spPr>
        <p:txBody>
          <a:bodyPr/>
          <a:lstStyle/>
          <a:p>
            <a:pPr eaLnBrk="1" hangingPunct="1"/>
            <a:r>
              <a:rPr lang="it-IT" altLang="it-IT" smtClean="0"/>
              <a:t>              </a:t>
            </a:r>
          </a:p>
        </p:txBody>
      </p:sp>
      <p:sp>
        <p:nvSpPr>
          <p:cNvPr id="13315" name="Segnaposto contenut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it-IT" altLang="it-IT" smtClean="0"/>
          </a:p>
          <a:p>
            <a:pPr eaLnBrk="1" hangingPunct="1"/>
            <a:endParaRPr lang="it-IT" altLang="it-IT" smtClean="0"/>
          </a:p>
          <a:p>
            <a:pPr eaLnBrk="1" hangingPunct="1"/>
            <a:endParaRPr lang="it-IT" altLang="it-IT" sz="2000" smtClean="0"/>
          </a:p>
          <a:p>
            <a:pPr eaLnBrk="1" hangingPunct="1"/>
            <a:endParaRPr lang="it-IT" altLang="it-IT" sz="2000" smtClean="0"/>
          </a:p>
        </p:txBody>
      </p:sp>
      <p:sp>
        <p:nvSpPr>
          <p:cNvPr id="13316" name="Segnaposto testo 5"/>
          <p:cNvSpPr>
            <a:spLocks noGrp="1"/>
          </p:cNvSpPr>
          <p:nvPr>
            <p:ph type="body" sz="quarter" idx="3"/>
          </p:nvPr>
        </p:nvSpPr>
        <p:spPr>
          <a:xfrm>
            <a:off x="6191251" y="1500188"/>
            <a:ext cx="5389033" cy="639762"/>
          </a:xfrm>
        </p:spPr>
        <p:txBody>
          <a:bodyPr/>
          <a:lstStyle/>
          <a:p>
            <a:pPr eaLnBrk="1" hangingPunct="1"/>
            <a:r>
              <a:rPr lang="it-IT" altLang="it-IT" smtClean="0"/>
              <a:t>               </a:t>
            </a:r>
          </a:p>
        </p:txBody>
      </p:sp>
      <p:sp>
        <p:nvSpPr>
          <p:cNvPr id="13317" name="Segnaposto contenuto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it-IT" altLang="it-IT" sz="2200" b="1" smtClean="0"/>
          </a:p>
          <a:p>
            <a:pPr eaLnBrk="1" hangingPunct="1"/>
            <a:endParaRPr lang="it-IT" altLang="it-IT" sz="2000" smtClean="0"/>
          </a:p>
          <a:p>
            <a:pPr eaLnBrk="1" hangingPunct="1"/>
            <a:endParaRPr lang="it-IT" altLang="it-IT" sz="2000" smtClean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085038"/>
              </p:ext>
            </p:extLst>
          </p:nvPr>
        </p:nvGraphicFramePr>
        <p:xfrm>
          <a:off x="431800" y="981075"/>
          <a:ext cx="11144250" cy="552767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34569"/>
                <a:gridCol w="5609681"/>
              </a:tblGrid>
              <a:tr h="680687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XX Secolo</a:t>
                      </a:r>
                      <a:endParaRPr lang="it-IT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19" marR="12191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XXI Secolo</a:t>
                      </a:r>
                      <a:endParaRPr lang="it-IT" sz="2800" b="1" dirty="0">
                        <a:solidFill>
                          <a:srgbClr val="00B0F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19" marR="121919" marT="45727" marB="45727"/>
                </a:tc>
              </a:tr>
              <a:tr h="6401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solidFill>
                            <a:schemeClr val="tx1"/>
                          </a:solidFill>
                          <a:cs typeface="Arial"/>
                        </a:rPr>
                        <a:t>● </a:t>
                      </a:r>
                      <a:r>
                        <a:rPr lang="it-IT" sz="1800" b="1" dirty="0" smtClean="0">
                          <a:solidFill>
                            <a:schemeClr val="tx1"/>
                          </a:solidFill>
                        </a:rPr>
                        <a:t>STRUTTURE ORGANIZZATIVE VERTICALI, GERARCHICHE.</a:t>
                      </a:r>
                    </a:p>
                  </a:txBody>
                  <a:tcPr marL="121919" marR="121919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solidFill>
                            <a:srgbClr val="00B0F0"/>
                          </a:solidFill>
                          <a:cs typeface="Arial"/>
                        </a:rPr>
                        <a:t>● </a:t>
                      </a:r>
                      <a:r>
                        <a:rPr lang="it-IT" sz="1800" b="1" dirty="0" smtClean="0">
                          <a:solidFill>
                            <a:srgbClr val="00B0F0"/>
                          </a:solidFill>
                        </a:rPr>
                        <a:t>STRUTTURE ORIZZONTALI, TRASVERSALI, A RETE.</a:t>
                      </a:r>
                    </a:p>
                  </a:txBody>
                  <a:tcPr marL="121919" marR="121919" marT="45727" marB="45727"/>
                </a:tc>
              </a:tr>
              <a:tr h="6401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solidFill>
                            <a:schemeClr val="tx1"/>
                          </a:solidFill>
                          <a:cs typeface="Arial"/>
                        </a:rPr>
                        <a:t>● </a:t>
                      </a:r>
                      <a:r>
                        <a:rPr lang="it-IT" sz="1800" b="1" dirty="0" smtClean="0">
                          <a:solidFill>
                            <a:schemeClr val="tx1"/>
                          </a:solidFill>
                        </a:rPr>
                        <a:t>APPROCCIO NELLA GESTIONE DELLE PERSONE DALL’ALTO VERSO IL BASSO.</a:t>
                      </a:r>
                    </a:p>
                  </a:txBody>
                  <a:tcPr marL="121919" marR="121919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solidFill>
                            <a:srgbClr val="00B0F0"/>
                          </a:solidFill>
                          <a:cs typeface="Arial"/>
                        </a:rPr>
                        <a:t>● </a:t>
                      </a:r>
                      <a:r>
                        <a:rPr lang="it-IT" sz="1800" b="1" dirty="0" smtClean="0">
                          <a:solidFill>
                            <a:srgbClr val="00B0F0"/>
                          </a:solidFill>
                        </a:rPr>
                        <a:t>APPROCCIO DAL  BASSO…  PER IL COINVOLGIMENTO E LA MOTIVAZIONE.</a:t>
                      </a:r>
                    </a:p>
                  </a:txBody>
                  <a:tcPr marL="121919" marR="121919" marT="45727" marB="45727"/>
                </a:tc>
              </a:tr>
              <a:tr h="914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solidFill>
                            <a:schemeClr val="tx1"/>
                          </a:solidFill>
                          <a:cs typeface="Arial"/>
                        </a:rPr>
                        <a:t>● </a:t>
                      </a:r>
                      <a:r>
                        <a:rPr lang="it-IT" sz="1800" b="1" dirty="0" smtClean="0">
                          <a:solidFill>
                            <a:schemeClr val="tx1"/>
                          </a:solidFill>
                        </a:rPr>
                        <a:t>LE RISORSE UMANE CONSIDERATE COME UN COSTO E…  «DIFFICILI DA GESTIRE» </a:t>
                      </a:r>
                    </a:p>
                  </a:txBody>
                  <a:tcPr marL="121919" marR="121919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solidFill>
                            <a:srgbClr val="00B0F0"/>
                          </a:solidFill>
                          <a:cs typeface="Arial"/>
                        </a:rPr>
                        <a:t>● </a:t>
                      </a:r>
                      <a:r>
                        <a:rPr lang="it-IT" sz="1800" b="1" dirty="0" smtClean="0">
                          <a:solidFill>
                            <a:srgbClr val="00B0F0"/>
                          </a:solidFill>
                        </a:rPr>
                        <a:t>LE </a:t>
                      </a:r>
                      <a:r>
                        <a:rPr lang="it-IT" sz="2400" b="1" dirty="0" smtClean="0">
                          <a:solidFill>
                            <a:srgbClr val="FFFF00"/>
                          </a:solidFill>
                        </a:rPr>
                        <a:t>PERSONE</a:t>
                      </a:r>
                      <a:r>
                        <a:rPr lang="it-IT" sz="1800" b="1" dirty="0" smtClean="0">
                          <a:solidFill>
                            <a:srgbClr val="00B0F0"/>
                          </a:solidFill>
                        </a:rPr>
                        <a:t> COME FATTORE DECISIVO PER LA CREAZIONE  DI VALORE. </a:t>
                      </a:r>
                    </a:p>
                  </a:txBody>
                  <a:tcPr marL="121919" marR="121919" marT="45727" marB="45727"/>
                </a:tc>
              </a:tr>
              <a:tr h="17376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solidFill>
                            <a:schemeClr val="tx1"/>
                          </a:solidFill>
                          <a:cs typeface="Arial"/>
                        </a:rPr>
                        <a:t>● </a:t>
                      </a:r>
                      <a:r>
                        <a:rPr lang="it-IT" sz="1800" b="1" dirty="0" smtClean="0">
                          <a:solidFill>
                            <a:schemeClr val="tx1"/>
                          </a:solidFill>
                        </a:rPr>
                        <a:t>MANAGER PREVALENTEMENTE ORIENTATO ALLA GESTIONE OPERATIVA DIRETTA E ALL’OTTIMIZZAZZAZIONE DEI COSTI. </a:t>
                      </a:r>
                    </a:p>
                  </a:txBody>
                  <a:tcPr marL="121919" marR="121919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solidFill>
                            <a:srgbClr val="00B0F0"/>
                          </a:solidFill>
                          <a:cs typeface="Arial"/>
                        </a:rPr>
                        <a:t>● </a:t>
                      </a:r>
                      <a:r>
                        <a:rPr lang="it-IT" sz="1800" b="1" dirty="0" smtClean="0">
                          <a:solidFill>
                            <a:srgbClr val="00B0F0"/>
                          </a:solidFill>
                        </a:rPr>
                        <a:t>MANAGER FORTEMENTE ORIENTATO ALL’INNOVAZIONE DISCONTINUA, ALLA VALORIZZAZ. DELLE PERSONE, ALLO SVILUPPO  DI  MODELLI ORGANIZZATIVI FLESSIBILI  E  ADATTABILI PER LO SVILUPPO DEL BUSINESS.</a:t>
                      </a:r>
                    </a:p>
                  </a:txBody>
                  <a:tcPr marL="121919" marR="121919" marT="45727" marB="45727"/>
                </a:tc>
              </a:tr>
              <a:tr h="914539">
                <a:tc>
                  <a:txBody>
                    <a:bodyPr/>
                    <a:lstStyle/>
                    <a:p>
                      <a:pPr eaLnBrk="1" hangingPunct="1"/>
                      <a:r>
                        <a:rPr lang="it-IT" sz="1800" b="1" dirty="0" smtClean="0">
                          <a:solidFill>
                            <a:schemeClr val="tx1"/>
                          </a:solidFill>
                          <a:cs typeface="Arial"/>
                        </a:rPr>
                        <a:t>● </a:t>
                      </a:r>
                      <a:r>
                        <a:rPr lang="it-IT" sz="1800" b="1" dirty="0" smtClean="0">
                          <a:solidFill>
                            <a:schemeClr val="tx1"/>
                          </a:solidFill>
                        </a:rPr>
                        <a:t>PREVALE IL MODELLO DELLE  3E:</a:t>
                      </a:r>
                    </a:p>
                    <a:p>
                      <a:pPr eaLnBrk="1" hangingPunct="1">
                        <a:buFont typeface="Arial" charset="0"/>
                        <a:buNone/>
                      </a:pPr>
                      <a:r>
                        <a:rPr lang="it-IT" sz="1800" b="1" i="1" dirty="0" smtClean="0">
                          <a:solidFill>
                            <a:schemeClr val="tx1"/>
                          </a:solidFill>
                        </a:rPr>
                        <a:t>EFFICACIA, EFFICIENZA, ECONOMICITA’.</a:t>
                      </a:r>
                    </a:p>
                  </a:txBody>
                  <a:tcPr marL="121919" marR="121919" marT="45727" marB="45727"/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it-IT" sz="1800" b="1" dirty="0" smtClean="0">
                          <a:solidFill>
                            <a:srgbClr val="00B0F0"/>
                          </a:solidFill>
                          <a:cs typeface="Arial"/>
                        </a:rPr>
                        <a:t>● </a:t>
                      </a:r>
                      <a:r>
                        <a:rPr lang="it-IT" sz="1800" b="1" dirty="0" smtClean="0">
                          <a:solidFill>
                            <a:srgbClr val="00B0F0"/>
                          </a:solidFill>
                        </a:rPr>
                        <a:t>IL MODELLO DELLE 3 E VA CONIUGATO CON IL MODELLO DELLE 3 U:</a:t>
                      </a:r>
                    </a:p>
                    <a:p>
                      <a:pPr eaLnBrk="1" hangingPunct="1">
                        <a:buFont typeface="Arial" charset="0"/>
                        <a:buNone/>
                      </a:pPr>
                      <a:r>
                        <a:rPr lang="it-IT" sz="1800" b="1" i="1" dirty="0" smtClean="0">
                          <a:solidFill>
                            <a:srgbClr val="00B0F0"/>
                          </a:solidFill>
                        </a:rPr>
                        <a:t>UMANITA’, UMILTA’, UMORISMO.</a:t>
                      </a:r>
                    </a:p>
                  </a:txBody>
                  <a:tcPr marL="121919" marR="121919" marT="45727" marB="45727"/>
                </a:tc>
              </a:tr>
            </a:tbl>
          </a:graphicData>
        </a:graphic>
      </p:graphicFrame>
      <p:sp>
        <p:nvSpPr>
          <p:cNvPr id="9" name="Rettangolo arrotondato 8"/>
          <p:cNvSpPr/>
          <p:nvPr/>
        </p:nvSpPr>
        <p:spPr>
          <a:xfrm>
            <a:off x="476252" y="214313"/>
            <a:ext cx="11144249" cy="5715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altLang="it-IT" sz="2800" b="1" dirty="0">
              <a:solidFill>
                <a:srgbClr val="0000CC"/>
              </a:solidFill>
            </a:endParaRPr>
          </a:p>
          <a:p>
            <a:pPr algn="ctr">
              <a:defRPr/>
            </a:pPr>
            <a:r>
              <a:rPr lang="it-IT" altLang="it-IT" sz="3200" b="1" dirty="0">
                <a:solidFill>
                  <a:srgbClr val="C00000"/>
                </a:solidFill>
              </a:rPr>
              <a:t>IL CAMBIAMENTO IN ATTO:</a:t>
            </a:r>
          </a:p>
          <a:p>
            <a:pPr algn="ctr">
              <a:defRPr/>
            </a:pPr>
            <a:r>
              <a:rPr lang="it-IT" altLang="it-IT" sz="2800" b="1" dirty="0">
                <a:solidFill>
                  <a:srgbClr val="0000CC"/>
                </a:solidFill>
              </a:rPr>
              <a:t> </a:t>
            </a:r>
            <a:endParaRPr lang="it-IT" altLang="it-IT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magine 9" descr="D:\documenti  D\CB CONSULTING LOGO\LOGO_COLORE_TRASP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22776" y="315095"/>
            <a:ext cx="12255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51429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65380"/>
            <a:ext cx="121920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     LE ATTIVITÀ  ATTUALI TOYOTA MATERIAL HANDLING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numCol="3">
            <a:normAutofit/>
          </a:bodyPr>
          <a:lstStyle/>
          <a:p>
            <a:pPr lvl="0"/>
            <a:r>
              <a:rPr lang="en-US" sz="3600" dirty="0">
                <a:solidFill>
                  <a:srgbClr val="FFFF00"/>
                </a:solidFill>
              </a:rPr>
              <a:t>Sales</a:t>
            </a:r>
            <a:endParaRPr lang="it-IT" sz="3600" dirty="0">
              <a:solidFill>
                <a:srgbClr val="FFFF00"/>
              </a:solidFill>
            </a:endParaRPr>
          </a:p>
          <a:p>
            <a:pPr lvl="1"/>
            <a:r>
              <a:rPr lang="en-US" sz="3200" dirty="0" err="1">
                <a:solidFill>
                  <a:srgbClr val="00B0F0"/>
                </a:solidFill>
              </a:rPr>
              <a:t>Carrelli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nuovi</a:t>
            </a:r>
            <a:endParaRPr lang="it-IT" sz="3200" dirty="0">
              <a:solidFill>
                <a:srgbClr val="00B0F0"/>
              </a:solidFill>
            </a:endParaRPr>
          </a:p>
          <a:p>
            <a:pPr lvl="1"/>
            <a:r>
              <a:rPr lang="en-US" sz="3200" dirty="0" err="1">
                <a:solidFill>
                  <a:srgbClr val="00B0F0"/>
                </a:solidFill>
              </a:rPr>
              <a:t>Carrelli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usati</a:t>
            </a:r>
            <a:endParaRPr lang="it-IT" sz="3200" dirty="0">
              <a:solidFill>
                <a:srgbClr val="00B0F0"/>
              </a:solidFill>
            </a:endParaRPr>
          </a:p>
          <a:p>
            <a:pPr lvl="1"/>
            <a:r>
              <a:rPr lang="en-US" sz="3200" dirty="0" err="1">
                <a:solidFill>
                  <a:srgbClr val="00B0F0"/>
                </a:solidFill>
              </a:rPr>
              <a:t>Sistemi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logistici</a:t>
            </a:r>
            <a:endParaRPr lang="it-IT" sz="3200" dirty="0">
              <a:solidFill>
                <a:srgbClr val="00B0F0"/>
              </a:solidFill>
            </a:endParaRPr>
          </a:p>
          <a:p>
            <a:pPr lvl="0"/>
            <a:r>
              <a:rPr lang="en-US" sz="3600" dirty="0">
                <a:solidFill>
                  <a:srgbClr val="FFFF00"/>
                </a:solidFill>
              </a:rPr>
              <a:t>Rental</a:t>
            </a:r>
            <a:endParaRPr lang="it-IT" sz="3600" dirty="0">
              <a:solidFill>
                <a:srgbClr val="FFFF00"/>
              </a:solidFill>
            </a:endParaRPr>
          </a:p>
          <a:p>
            <a:pPr lvl="1"/>
            <a:r>
              <a:rPr lang="en-US" sz="3200" dirty="0">
                <a:solidFill>
                  <a:srgbClr val="00B0F0"/>
                </a:solidFill>
              </a:rPr>
              <a:t>LTR</a:t>
            </a:r>
            <a:endParaRPr lang="it-IT" sz="3200" dirty="0">
              <a:solidFill>
                <a:srgbClr val="00B0F0"/>
              </a:solidFill>
            </a:endParaRPr>
          </a:p>
          <a:p>
            <a:pPr lvl="1"/>
            <a:r>
              <a:rPr lang="en-US" sz="3200" dirty="0">
                <a:solidFill>
                  <a:srgbClr val="00B0F0"/>
                </a:solidFill>
              </a:rPr>
              <a:t>STR</a:t>
            </a:r>
            <a:endParaRPr lang="it-IT" sz="3200" dirty="0">
              <a:solidFill>
                <a:srgbClr val="00B0F0"/>
              </a:solidFill>
            </a:endParaRPr>
          </a:p>
          <a:p>
            <a:pPr lvl="1"/>
            <a:r>
              <a:rPr lang="en-US" sz="3200" dirty="0" err="1">
                <a:solidFill>
                  <a:srgbClr val="00B0F0"/>
                </a:solidFill>
              </a:rPr>
              <a:t>Accessori</a:t>
            </a:r>
            <a:endParaRPr lang="it-IT" sz="3200" dirty="0">
              <a:solidFill>
                <a:srgbClr val="00B0F0"/>
              </a:solidFill>
            </a:endParaRPr>
          </a:p>
          <a:p>
            <a:pPr lvl="0"/>
            <a:r>
              <a:rPr lang="en-US" sz="3600" dirty="0" smtClean="0">
                <a:solidFill>
                  <a:srgbClr val="FFFF00"/>
                </a:solidFill>
              </a:rPr>
              <a:t>       Business        	Solutions</a:t>
            </a:r>
            <a:endParaRPr lang="it-IT" sz="3600" dirty="0">
              <a:solidFill>
                <a:srgbClr val="FFFF00"/>
              </a:solidFill>
            </a:endParaRPr>
          </a:p>
          <a:p>
            <a:pPr lvl="1"/>
            <a:r>
              <a:rPr lang="en-US" sz="3200" dirty="0" err="1">
                <a:solidFill>
                  <a:srgbClr val="00B0F0"/>
                </a:solidFill>
              </a:rPr>
              <a:t>Ripristini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flotte</a:t>
            </a:r>
            <a:endParaRPr lang="it-IT" sz="3200" dirty="0">
              <a:solidFill>
                <a:srgbClr val="00B0F0"/>
              </a:solidFill>
            </a:endParaRPr>
          </a:p>
          <a:p>
            <a:pPr lvl="1"/>
            <a:r>
              <a:rPr lang="en-US" sz="3200" dirty="0">
                <a:solidFill>
                  <a:srgbClr val="00B0F0"/>
                </a:solidFill>
              </a:rPr>
              <a:t>Full Service</a:t>
            </a:r>
            <a:endParaRPr lang="it-IT" sz="3200" dirty="0">
              <a:solidFill>
                <a:srgbClr val="00B0F0"/>
              </a:solidFill>
            </a:endParaRPr>
          </a:p>
          <a:p>
            <a:pPr lvl="1"/>
            <a:r>
              <a:rPr lang="en-US" sz="3200" dirty="0">
                <a:solidFill>
                  <a:srgbClr val="00B0F0"/>
                </a:solidFill>
              </a:rPr>
              <a:t>Full </a:t>
            </a:r>
            <a:r>
              <a:rPr lang="en-US" sz="3200" dirty="0" err="1">
                <a:solidFill>
                  <a:srgbClr val="00B0F0"/>
                </a:solidFill>
              </a:rPr>
              <a:t>Mantenance</a:t>
            </a:r>
            <a:endParaRPr lang="it-IT" sz="3200" dirty="0">
              <a:solidFill>
                <a:srgbClr val="00B0F0"/>
              </a:solidFill>
            </a:endParaRPr>
          </a:p>
          <a:p>
            <a:pPr lvl="1"/>
            <a:r>
              <a:rPr lang="en-US" sz="3200" dirty="0" err="1">
                <a:solidFill>
                  <a:srgbClr val="00B0F0"/>
                </a:solidFill>
              </a:rPr>
              <a:t>Revisioni</a:t>
            </a:r>
            <a:endParaRPr lang="it-IT" sz="3200" dirty="0">
              <a:solidFill>
                <a:srgbClr val="00B0F0"/>
              </a:solidFill>
            </a:endParaRPr>
          </a:p>
          <a:p>
            <a:pPr lvl="1"/>
            <a:r>
              <a:rPr lang="en-US" sz="3200" dirty="0" err="1">
                <a:solidFill>
                  <a:srgbClr val="00B0F0"/>
                </a:solidFill>
              </a:rPr>
              <a:t>Garanzie</a:t>
            </a:r>
            <a:endParaRPr lang="it-IT" sz="3200" dirty="0">
              <a:solidFill>
                <a:srgbClr val="00B0F0"/>
              </a:solidFill>
            </a:endParaRPr>
          </a:p>
          <a:p>
            <a:pPr lvl="1"/>
            <a:endParaRPr lang="en-US" sz="3200" dirty="0" smtClean="0">
              <a:solidFill>
                <a:srgbClr val="00B0F0"/>
              </a:solidFill>
            </a:endParaRPr>
          </a:p>
          <a:p>
            <a:pPr lvl="1"/>
            <a:endParaRPr lang="en-US" sz="3200" dirty="0">
              <a:solidFill>
                <a:srgbClr val="00B0F0"/>
              </a:solidFill>
            </a:endParaRPr>
          </a:p>
          <a:p>
            <a:pPr lvl="1"/>
            <a:r>
              <a:rPr lang="en-US" sz="3200" dirty="0" err="1" smtClean="0">
                <a:solidFill>
                  <a:srgbClr val="00B0F0"/>
                </a:solidFill>
              </a:rPr>
              <a:t>Ricambi</a:t>
            </a:r>
            <a:endParaRPr lang="it-IT" sz="3200" dirty="0">
              <a:solidFill>
                <a:srgbClr val="00B0F0"/>
              </a:solidFill>
            </a:endParaRPr>
          </a:p>
          <a:p>
            <a:pPr lvl="1"/>
            <a:r>
              <a:rPr lang="en-US" sz="3200" dirty="0" err="1">
                <a:solidFill>
                  <a:srgbClr val="00B0F0"/>
                </a:solidFill>
              </a:rPr>
              <a:t>Accessori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aftermaket</a:t>
            </a:r>
            <a:endParaRPr lang="it-IT" sz="3200" dirty="0">
              <a:solidFill>
                <a:srgbClr val="00B0F0"/>
              </a:solidFill>
            </a:endParaRPr>
          </a:p>
          <a:p>
            <a:pPr lvl="1"/>
            <a:r>
              <a:rPr lang="en-US" sz="3200" dirty="0" err="1">
                <a:solidFill>
                  <a:srgbClr val="00B0F0"/>
                </a:solidFill>
              </a:rPr>
              <a:t>Formazione</a:t>
            </a:r>
            <a:endParaRPr lang="it-IT" sz="3200" dirty="0">
              <a:solidFill>
                <a:srgbClr val="00B0F0"/>
              </a:solidFill>
            </a:endParaRPr>
          </a:p>
          <a:p>
            <a:pPr lvl="1"/>
            <a:r>
              <a:rPr lang="en-US" sz="3200" dirty="0" err="1">
                <a:solidFill>
                  <a:srgbClr val="00B0F0"/>
                </a:solidFill>
              </a:rPr>
              <a:t>Consulenza</a:t>
            </a:r>
            <a:endParaRPr lang="it-IT" sz="3200" dirty="0">
              <a:solidFill>
                <a:srgbClr val="00B0F0"/>
              </a:solidFill>
            </a:endParaRPr>
          </a:p>
        </p:txBody>
      </p:sp>
      <p:pic>
        <p:nvPicPr>
          <p:cNvPr id="4" name="Immagine 3" descr="D:\documenti  D\CB CONSULTING LOGO\LOGO_COLORE_TRASP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22830" y="96730"/>
            <a:ext cx="12255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1120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it-IT" b="1" dirty="0" smtClean="0">
                <a:solidFill>
                  <a:srgbClr val="FF0000"/>
                </a:solidFill>
              </a:rPr>
              <a:t>I </a:t>
            </a:r>
            <a:r>
              <a:rPr lang="it-IT" b="1" dirty="0" smtClean="0">
                <a:solidFill>
                  <a:srgbClr val="FF0000"/>
                </a:solidFill>
              </a:rPr>
              <a:t>BENEFICI DEL MODELLO   5 P L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3200" dirty="0">
                <a:solidFill>
                  <a:srgbClr val="00B0F0"/>
                </a:solidFill>
              </a:rPr>
              <a:t>Alcuni benefici concreti legati alla figura dell’orchestratore di </a:t>
            </a:r>
            <a:r>
              <a:rPr lang="it-IT" sz="3200" dirty="0" err="1">
                <a:solidFill>
                  <a:srgbClr val="00B0F0"/>
                </a:solidFill>
              </a:rPr>
              <a:t>supply</a:t>
            </a:r>
            <a:r>
              <a:rPr lang="it-IT" sz="3200" dirty="0">
                <a:solidFill>
                  <a:srgbClr val="00B0F0"/>
                </a:solidFill>
              </a:rPr>
              <a:t> </a:t>
            </a:r>
            <a:r>
              <a:rPr lang="it-IT" sz="3200" dirty="0" err="1">
                <a:solidFill>
                  <a:srgbClr val="00B0F0"/>
                </a:solidFill>
              </a:rPr>
              <a:t>chain</a:t>
            </a:r>
            <a:r>
              <a:rPr lang="it-IT" sz="3200" dirty="0">
                <a:solidFill>
                  <a:srgbClr val="00B0F0"/>
                </a:solidFill>
              </a:rPr>
              <a:t> sono: la standardizzazione, la visibilità, la presenza di un arbitro neutrale e la collaborazione. </a:t>
            </a:r>
            <a:endParaRPr lang="it-IT" sz="3200" dirty="0" smtClean="0">
              <a:solidFill>
                <a:srgbClr val="00B0F0"/>
              </a:solidFill>
            </a:endParaRPr>
          </a:p>
          <a:p>
            <a:r>
              <a:rPr lang="it-IT" sz="3200" dirty="0" smtClean="0">
                <a:solidFill>
                  <a:srgbClr val="00B0F0"/>
                </a:solidFill>
              </a:rPr>
              <a:t>I </a:t>
            </a:r>
            <a:r>
              <a:rPr lang="it-IT" sz="3200" dirty="0">
                <a:solidFill>
                  <a:srgbClr val="00B0F0"/>
                </a:solidFill>
              </a:rPr>
              <a:t>processi standardizzati favoriscono la condivisione, la chiarezza e la facilità di interpretazione delle informazioni, un arbitro neutrale con visibilità delle informazioni su tutti gli anelli di una </a:t>
            </a:r>
            <a:r>
              <a:rPr lang="it-IT" sz="3200" dirty="0" err="1">
                <a:solidFill>
                  <a:srgbClr val="00B0F0"/>
                </a:solidFill>
              </a:rPr>
              <a:t>supply</a:t>
            </a:r>
            <a:r>
              <a:rPr lang="it-IT" sz="3200" dirty="0">
                <a:solidFill>
                  <a:srgbClr val="00B0F0"/>
                </a:solidFill>
              </a:rPr>
              <a:t> </a:t>
            </a:r>
            <a:r>
              <a:rPr lang="it-IT" sz="3200" dirty="0" err="1">
                <a:solidFill>
                  <a:srgbClr val="00B0F0"/>
                </a:solidFill>
              </a:rPr>
              <a:t>chain</a:t>
            </a:r>
            <a:r>
              <a:rPr lang="it-IT" sz="3200" dirty="0">
                <a:solidFill>
                  <a:srgbClr val="00B0F0"/>
                </a:solidFill>
              </a:rPr>
              <a:t> può svolgere il compito speciale e privilegiato di facilitare la collaborazione. </a:t>
            </a:r>
            <a:endParaRPr lang="it-IT" sz="3200" dirty="0" smtClean="0">
              <a:solidFill>
                <a:srgbClr val="00B0F0"/>
              </a:solidFill>
            </a:endParaRPr>
          </a:p>
          <a:p>
            <a:r>
              <a:rPr lang="it-IT" sz="3200" dirty="0" smtClean="0">
                <a:solidFill>
                  <a:srgbClr val="00B0F0"/>
                </a:solidFill>
              </a:rPr>
              <a:t>Infine</a:t>
            </a:r>
            <a:r>
              <a:rPr lang="it-IT" sz="3200" dirty="0">
                <a:solidFill>
                  <a:srgbClr val="00B0F0"/>
                </a:solidFill>
              </a:rPr>
              <a:t>, maggiore è il grado di collaborazione, maggiore sarà la creazione di valore orchestrata.</a:t>
            </a:r>
          </a:p>
        </p:txBody>
      </p:sp>
      <p:pic>
        <p:nvPicPr>
          <p:cNvPr id="4" name="Immagine 3" descr="D:\documenti  D\CB CONSULTING LOGO\LOGO_COLORE_TRASP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22830" y="96730"/>
            <a:ext cx="12255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614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65129"/>
            <a:ext cx="12192000" cy="1325563"/>
          </a:xfrm>
        </p:spPr>
        <p:txBody>
          <a:bodyPr>
            <a:noAutofit/>
          </a:bodyPr>
          <a:lstStyle/>
          <a:p>
            <a:r>
              <a:rPr lang="it-IT" sz="5400" b="1" dirty="0" smtClean="0">
                <a:solidFill>
                  <a:srgbClr val="FFFF00"/>
                </a:solidFill>
              </a:rPr>
              <a:t>                  L’EVOLUZIONE </a:t>
            </a:r>
            <a:r>
              <a:rPr lang="it-IT" sz="5400" b="1" dirty="0" smtClean="0">
                <a:solidFill>
                  <a:srgbClr val="FFFF00"/>
                </a:solidFill>
              </a:rPr>
              <a:t>DELLA CULTURA </a:t>
            </a:r>
            <a:r>
              <a:rPr lang="it-IT" sz="5400" b="1" dirty="0" smtClean="0">
                <a:solidFill>
                  <a:srgbClr val="FFFF00"/>
                </a:solidFill>
              </a:rPr>
              <a:t>  				ORGANIZZATIVA</a:t>
            </a:r>
            <a:endParaRPr lang="it-IT" sz="5400" b="1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82700" y="2506662"/>
            <a:ext cx="10515600" cy="4351338"/>
          </a:xfrm>
        </p:spPr>
        <p:txBody>
          <a:bodyPr>
            <a:normAutofit/>
          </a:bodyPr>
          <a:lstStyle/>
          <a:p>
            <a:r>
              <a:rPr lang="it-IT" sz="6000" dirty="0" smtClean="0"/>
              <a:t> Dall’individualismo, </a:t>
            </a:r>
          </a:p>
          <a:p>
            <a:r>
              <a:rPr lang="it-IT" sz="6000" dirty="0" smtClean="0"/>
              <a:t> alla cooperazione</a:t>
            </a:r>
          </a:p>
          <a:p>
            <a:r>
              <a:rPr lang="it-IT" sz="6000" dirty="0" smtClean="0"/>
              <a:t> alla </a:t>
            </a:r>
            <a:r>
              <a:rPr lang="it-IT" sz="6000" dirty="0" smtClean="0">
                <a:solidFill>
                  <a:srgbClr val="00B0F0"/>
                </a:solidFill>
              </a:rPr>
              <a:t>Collaborazione</a:t>
            </a:r>
            <a:endParaRPr lang="it-IT" sz="6000" dirty="0">
              <a:solidFill>
                <a:srgbClr val="00B0F0"/>
              </a:solidFill>
            </a:endParaRPr>
          </a:p>
        </p:txBody>
      </p:sp>
      <p:pic>
        <p:nvPicPr>
          <p:cNvPr id="4" name="Immagine 3" descr="D:\documenti  D\CB CONSULTING LOGO\LOGO_COLORE_TRASP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22830" y="96730"/>
            <a:ext cx="12255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529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LA </a:t>
            </a:r>
            <a:r>
              <a:rPr lang="it-IT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RETE…</a:t>
            </a:r>
            <a:endParaRPr lang="it-IT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4400" dirty="0" smtClean="0">
                <a:solidFill>
                  <a:srgbClr val="00B0F0"/>
                </a:solidFill>
              </a:rPr>
              <a:t>COMPORTA  UNA FORTE  </a:t>
            </a:r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COLLABORAZIONE</a:t>
            </a:r>
            <a:r>
              <a:rPr lang="it-IT" sz="4400" dirty="0" smtClean="0">
                <a:solidFill>
                  <a:srgbClr val="00B0F0"/>
                </a:solidFill>
              </a:rPr>
              <a:t> ED INTEGRAZIONE TRA I PARTNER</a:t>
            </a:r>
          </a:p>
          <a:p>
            <a:r>
              <a:rPr lang="it-IT" sz="4400" dirty="0" smtClean="0">
                <a:solidFill>
                  <a:srgbClr val="00B0F0"/>
                </a:solidFill>
              </a:rPr>
              <a:t>QUANDO MUOVI UNA MAGLIA… SI </a:t>
            </a:r>
            <a:r>
              <a:rPr lang="it-IT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MUOVE</a:t>
            </a:r>
            <a:r>
              <a:rPr lang="it-IT" sz="4400" dirty="0" smtClean="0">
                <a:solidFill>
                  <a:srgbClr val="00B0F0"/>
                </a:solidFill>
              </a:rPr>
              <a:t> DI CONSEGUENZA TUTTA LA RETE…</a:t>
            </a:r>
          </a:p>
          <a:p>
            <a:r>
              <a:rPr lang="it-IT" sz="4400" dirty="0" smtClean="0">
                <a:solidFill>
                  <a:srgbClr val="00B0F0"/>
                </a:solidFill>
              </a:rPr>
              <a:t>È FONDAMENTALE L’ALLINEAMENTO E LA CONDIVISIONE DELLE INFORMAZIONI</a:t>
            </a:r>
          </a:p>
          <a:p>
            <a:r>
              <a:rPr lang="it-IT" sz="4400" dirty="0" smtClean="0">
                <a:solidFill>
                  <a:srgbClr val="00B0F0"/>
                </a:solidFill>
              </a:rPr>
              <a:t>DIVENTA CRITICO L’USO DI TECNOLOGIE INFORMATICHE EVOLUTE</a:t>
            </a:r>
            <a:endParaRPr lang="it-IT" sz="4400" dirty="0">
              <a:solidFill>
                <a:srgbClr val="00B0F0"/>
              </a:solidFill>
            </a:endParaRPr>
          </a:p>
        </p:txBody>
      </p:sp>
      <p:pic>
        <p:nvPicPr>
          <p:cNvPr id="4" name="Immagine 3" descr="D:\documenti  D\CB CONSULTING LOGO\LOGO_COLORE_TRASP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22830" y="96730"/>
            <a:ext cx="12255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9340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49564" y="261983"/>
            <a:ext cx="4687181" cy="707886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reflection blurRad="63500" stA="50000" endA="300" dist="50800" dir="5400000" sy="-100000" algn="bl" rotWithShape="0"/>
          </a:effectLst>
        </p:spPr>
        <p:txBody>
          <a:bodyPr wrap="none">
            <a:spAutoFit/>
          </a:bodyPr>
          <a:lstStyle/>
          <a:p>
            <a:r>
              <a:rPr lang="it-IT" altLang="it-IT" sz="4000" b="1" dirty="0">
                <a:solidFill>
                  <a:srgbClr val="66FFFF"/>
                </a:solidFill>
              </a:rPr>
              <a:t>SPIRITO DI SQUADRA</a:t>
            </a:r>
            <a:endParaRPr lang="it-IT" sz="4000" dirty="0">
              <a:solidFill>
                <a:srgbClr val="66FFFF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146407" y="385094"/>
            <a:ext cx="6862713" cy="584775"/>
          </a:xfrm>
          <a:prstGeom prst="rect">
            <a:avLst/>
          </a:prstGeom>
          <a:ln>
            <a:solidFill>
              <a:schemeClr val="bg2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it-IT" sz="1600" dirty="0"/>
              <a:t> </a:t>
            </a:r>
            <a:r>
              <a:rPr lang="it-IT" sz="3200" b="1" i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COLLABORARE E’ PIU’ CHE COOPERARE</a:t>
            </a:r>
            <a:endParaRPr lang="it-IT" sz="3200" dirty="0">
              <a:solidFill>
                <a:srgbClr val="99FF99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49564" y="5334678"/>
            <a:ext cx="6334116" cy="1144929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it-IT" sz="2400" dirty="0">
                <a:solidFill>
                  <a:srgbClr val="FFFF66"/>
                </a:solidFill>
              </a:rPr>
              <a:t>E’ </a:t>
            </a:r>
            <a:r>
              <a:rPr lang="it-IT" sz="2400" dirty="0">
                <a:solidFill>
                  <a:srgbClr val="FFCCCC"/>
                </a:solidFill>
              </a:rPr>
              <a:t>COMPRENDERE</a:t>
            </a:r>
            <a:r>
              <a:rPr lang="it-IT" sz="2400" dirty="0">
                <a:solidFill>
                  <a:srgbClr val="FFFF66"/>
                </a:solidFill>
              </a:rPr>
              <a:t> LE ESIGENZE DEL CLIENTE INTERNO, DEL COLLEGA, DEI COLLABORATORI…, </a:t>
            </a:r>
            <a:r>
              <a:rPr lang="it-IT" sz="2400" dirty="0" smtClean="0">
                <a:solidFill>
                  <a:srgbClr val="FFFF66"/>
                </a:solidFill>
              </a:rPr>
              <a:t>E </a:t>
            </a:r>
            <a:r>
              <a:rPr lang="it-IT" sz="2400" dirty="0" smtClean="0">
                <a:solidFill>
                  <a:srgbClr val="FFCCCC"/>
                </a:solidFill>
              </a:rPr>
              <a:t>PRIVILEGIARE</a:t>
            </a:r>
            <a:r>
              <a:rPr lang="it-IT" sz="2400" dirty="0" smtClean="0">
                <a:solidFill>
                  <a:srgbClr val="FFFF66"/>
                </a:solidFill>
              </a:rPr>
              <a:t> L</a:t>
            </a:r>
            <a:r>
              <a:rPr lang="it-IT" sz="2400" dirty="0">
                <a:solidFill>
                  <a:srgbClr val="FFFF66"/>
                </a:solidFill>
              </a:rPr>
              <a:t>’ </a:t>
            </a:r>
            <a:r>
              <a:rPr lang="it-IT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OBIETTIVO GENERALE, </a:t>
            </a:r>
            <a:r>
              <a:rPr lang="it-IT" sz="24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COMUNE</a:t>
            </a:r>
            <a:endParaRPr lang="it-IT" sz="24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4" y="2069486"/>
            <a:ext cx="6732066" cy="2140174"/>
          </a:xfrm>
          <a:prstGeom prst="rect">
            <a:avLst/>
          </a:prstGeom>
          <a:ln>
            <a:noFill/>
          </a:ln>
          <a:effectLst>
            <a:reflection blurRad="6350" stA="50000" endA="300" endPos="37000" dist="50800" dir="5400000" sy="-100000" algn="bl" rotWithShape="0"/>
            <a:softEdge rad="11250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048" y="2069486"/>
            <a:ext cx="4447034" cy="2846608"/>
          </a:xfrm>
          <a:prstGeom prst="rect">
            <a:avLst/>
          </a:prstGeom>
          <a:ln>
            <a:noFill/>
          </a:ln>
          <a:effectLst>
            <a:reflection blurRad="6350" stA="50000" endA="300" endPos="55500" dist="50800" dir="5400000" sy="-100000" algn="bl" rotWithShape="0"/>
            <a:softEdge rad="112500"/>
          </a:effectLst>
        </p:spPr>
      </p:pic>
      <p:sp>
        <p:nvSpPr>
          <p:cNvPr id="7" name="Rettangolo 6"/>
          <p:cNvSpPr/>
          <p:nvPr/>
        </p:nvSpPr>
        <p:spPr>
          <a:xfrm>
            <a:off x="6865257" y="5572426"/>
            <a:ext cx="5326743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E’ SAPER FARE UN PASSO INDIETRO COME SINGOLI PER FAR VINCERE LA SQUADRA</a:t>
            </a:r>
          </a:p>
        </p:txBody>
      </p:sp>
      <p:pic>
        <p:nvPicPr>
          <p:cNvPr id="8" name="Immagine 7" descr="D:\documenti  D\CB CONSULTING LOGO\LOGO_COLORE_TRASP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19520" y="1217305"/>
            <a:ext cx="12255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2573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61925" y="334060"/>
            <a:ext cx="6538914" cy="2123658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6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RELAZIONE </a:t>
            </a:r>
            <a:br>
              <a:rPr lang="it-IT" sz="6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it-IT" sz="6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  I  </a:t>
            </a:r>
            <a:r>
              <a:rPr lang="it-IT" sz="6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PARTNER</a:t>
            </a:r>
            <a:endParaRPr lang="it-IT" sz="66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4294967295"/>
          </p:nvPr>
        </p:nvSpPr>
        <p:spPr>
          <a:xfrm>
            <a:off x="8259763" y="-1041400"/>
            <a:ext cx="3932237" cy="3811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marL="0" indent="0">
              <a:buNone/>
            </a:pPr>
            <a:r>
              <a:rPr lang="it-IT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IERI</a:t>
            </a:r>
            <a:endParaRPr lang="it-IT" sz="6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magine 4" descr="D:\documenti  D\CB CONSULTING LOGO\LOGO_COLORE_TRASP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40788" y="5883382"/>
            <a:ext cx="12255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9665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72189" y="243960"/>
            <a:ext cx="1970411" cy="584775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3200" b="1" dirty="0">
                <a:solidFill>
                  <a:srgbClr val="FF0066"/>
                </a:solidFill>
                <a:latin typeface="Arial" panose="020B0604020202020204" pitchFamily="34" charset="0"/>
              </a:rPr>
              <a:t>EMPATIA</a:t>
            </a:r>
          </a:p>
        </p:txBody>
      </p:sp>
      <p:sp>
        <p:nvSpPr>
          <p:cNvPr id="3" name="Rettangolo 2"/>
          <p:cNvSpPr/>
          <p:nvPr/>
        </p:nvSpPr>
        <p:spPr>
          <a:xfrm>
            <a:off x="272189" y="1101209"/>
            <a:ext cx="2276585" cy="584775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3200" b="1" dirty="0">
                <a:solidFill>
                  <a:srgbClr val="FF0066"/>
                </a:solidFill>
                <a:latin typeface="Arial" panose="020B0604020202020204" pitchFamily="34" charset="0"/>
              </a:rPr>
              <a:t>PASSIONE</a:t>
            </a:r>
          </a:p>
        </p:txBody>
      </p:sp>
      <p:sp>
        <p:nvSpPr>
          <p:cNvPr id="4" name="Rettangolo 3"/>
          <p:cNvSpPr/>
          <p:nvPr/>
        </p:nvSpPr>
        <p:spPr>
          <a:xfrm>
            <a:off x="272188" y="2906806"/>
            <a:ext cx="5773011" cy="1052596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FF3300"/>
              </a:buClr>
            </a:pPr>
            <a:r>
              <a:rPr lang="it-IT" altLang="it-IT" sz="2400" b="1" dirty="0">
                <a:solidFill>
                  <a:srgbClr val="FF0066"/>
                </a:solidFill>
                <a:latin typeface="Arial" panose="020B0604020202020204" pitchFamily="34" charset="0"/>
              </a:rPr>
              <a:t>METTERSI NEI PANNI</a:t>
            </a:r>
          </a:p>
          <a:p>
            <a:pPr>
              <a:lnSpc>
                <a:spcPct val="130000"/>
              </a:lnSpc>
              <a:buClr>
                <a:srgbClr val="FF3300"/>
              </a:buClr>
            </a:pPr>
            <a:r>
              <a:rPr lang="it-IT" altLang="it-IT" sz="2400" b="1" dirty="0">
                <a:solidFill>
                  <a:srgbClr val="FF0066"/>
                </a:solidFill>
                <a:latin typeface="Arial" panose="020B0604020202020204" pitchFamily="34" charset="0"/>
              </a:rPr>
              <a:t>(WALK A MILE </a:t>
            </a:r>
            <a:r>
              <a:rPr lang="it-IT" altLang="it-IT" sz="2400" b="1" dirty="0" smtClean="0">
                <a:solidFill>
                  <a:srgbClr val="FF0066"/>
                </a:solidFill>
                <a:latin typeface="Arial" panose="020B0604020202020204" pitchFamily="34" charset="0"/>
              </a:rPr>
              <a:t>  IN YOUR </a:t>
            </a:r>
            <a:r>
              <a:rPr lang="it-IT" altLang="it-IT" sz="2400" b="1" dirty="0">
                <a:solidFill>
                  <a:srgbClr val="FF0066"/>
                </a:solidFill>
                <a:latin typeface="Arial" panose="020B0604020202020204" pitchFamily="34" charset="0"/>
              </a:rPr>
              <a:t>SHOES)</a:t>
            </a:r>
          </a:p>
        </p:txBody>
      </p:sp>
      <p:sp>
        <p:nvSpPr>
          <p:cNvPr id="5" name="Rettangolo 4"/>
          <p:cNvSpPr/>
          <p:nvPr/>
        </p:nvSpPr>
        <p:spPr>
          <a:xfrm>
            <a:off x="701606" y="5215682"/>
            <a:ext cx="4914174" cy="1052596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FF3300"/>
              </a:buClr>
            </a:pPr>
            <a:r>
              <a:rPr lang="it-IT" altLang="it-IT" sz="2400" b="1" dirty="0" smtClean="0">
                <a:solidFill>
                  <a:srgbClr val="FF0066"/>
                </a:solidFill>
                <a:latin typeface="Arial" panose="020B0604020202020204" pitchFamily="34" charset="0"/>
              </a:rPr>
              <a:t>COLLABORARE </a:t>
            </a:r>
            <a:r>
              <a:rPr lang="it-IT" altLang="it-IT" sz="2400" b="1" dirty="0">
                <a:solidFill>
                  <a:srgbClr val="FF0066"/>
                </a:solidFill>
                <a:latin typeface="Arial" panose="020B0604020202020204" pitchFamily="34" charset="0"/>
              </a:rPr>
              <a:t>E’ PIU’ CHE </a:t>
            </a:r>
          </a:p>
          <a:p>
            <a:pPr>
              <a:lnSpc>
                <a:spcPct val="130000"/>
              </a:lnSpc>
              <a:buClr>
                <a:srgbClr val="FF3300"/>
              </a:buClr>
            </a:pPr>
            <a:r>
              <a:rPr lang="it-IT" altLang="it-IT" sz="2400" b="1" dirty="0" smtClean="0">
                <a:solidFill>
                  <a:srgbClr val="FF0066"/>
                </a:solidFill>
                <a:latin typeface="Arial" panose="020B0604020202020204" pitchFamily="34" charset="0"/>
              </a:rPr>
              <a:t>COOPERARE</a:t>
            </a:r>
            <a:endParaRPr lang="it-IT" altLang="it-IT" sz="2400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7" y="0"/>
            <a:ext cx="4136091" cy="2363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32" y="1393596"/>
            <a:ext cx="4239568" cy="2823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91" y="4217478"/>
            <a:ext cx="4117106" cy="2740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1041400" y="16595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                                                          OGGI E </a:t>
            </a:r>
            <a:r>
              <a:rPr lang="it-IT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DOMANI</a:t>
            </a:r>
            <a:endParaRPr lang="it-IT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magine 9" descr="D:\documenti  D\CB CONSULTING LOGO\LOGO_COLORE_TRASP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0849970" y="5906328"/>
            <a:ext cx="12255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894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UNO STRUMENTO PER  MISURARE E MIGLIORARE LA QUALITÀ DELLA COLLABORAZIONE TRA I PARTNER:     IL CO.A.T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4800" b="1" dirty="0" smtClean="0">
                <a:solidFill>
                  <a:srgbClr val="00B0F0"/>
                </a:solidFill>
              </a:rPr>
              <a:t>COLLABORATION  ASSESSMENT  TOOL</a:t>
            </a:r>
            <a:endParaRPr lang="it-IT" sz="4800" b="1" dirty="0">
              <a:solidFill>
                <a:srgbClr val="00B0F0"/>
              </a:solidFill>
            </a:endParaRPr>
          </a:p>
        </p:txBody>
      </p:sp>
      <p:pic>
        <p:nvPicPr>
          <p:cNvPr id="4" name="Immagine 3" descr="D:\documenti  D\CB CONSULTING LOGO\LOGO_COLORE_TRASP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0304060" y="5637722"/>
            <a:ext cx="12255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3418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-698499"/>
          <a:ext cx="12192000" cy="703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Worksheet" r:id="rId3" imgW="12820650" imgH="11087100" progId="Excel.Sheet.8">
                  <p:embed/>
                </p:oleObj>
              </mc:Choice>
              <mc:Fallback>
                <p:oleObj name="Worksheet" r:id="rId3" imgW="12820650" imgH="110871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698499"/>
                        <a:ext cx="12192000" cy="703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magine 2" descr="D:\documenti  D\CB CONSULTING LOGO\LOGO_COLORE_TRASP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0740788" y="6122217"/>
            <a:ext cx="12255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1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72533" y="225088"/>
            <a:ext cx="8609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solidFill>
                  <a:schemeClr val="accent4"/>
                </a:solidFill>
              </a:rPr>
              <a:t>IL CAMBIAMENTO IN ATTO</a:t>
            </a:r>
            <a:endParaRPr lang="it-IT" sz="6000" dirty="0">
              <a:solidFill>
                <a:schemeClr val="accent4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34" y="1215400"/>
            <a:ext cx="2607193" cy="386060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645" y="1589658"/>
            <a:ext cx="5101883" cy="286980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780698" y="2376013"/>
            <a:ext cx="30526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EFFICACIA</a:t>
            </a:r>
          </a:p>
          <a:p>
            <a:endParaRPr lang="it-IT" sz="3200" dirty="0">
              <a:solidFill>
                <a:srgbClr val="FFFF00"/>
              </a:solidFill>
            </a:endParaRPr>
          </a:p>
          <a:p>
            <a:endParaRPr lang="it-IT" sz="3200" dirty="0" smtClean="0">
              <a:solidFill>
                <a:srgbClr val="FFFF00"/>
              </a:solidFill>
            </a:endParaRPr>
          </a:p>
          <a:p>
            <a:r>
              <a:rPr lang="it-IT" sz="3200" dirty="0" smtClean="0">
                <a:solidFill>
                  <a:srgbClr val="FFFF00"/>
                </a:solidFill>
              </a:rPr>
              <a:t>EFFICIENZA</a:t>
            </a:r>
          </a:p>
          <a:p>
            <a:endParaRPr lang="it-IT" sz="3200" dirty="0">
              <a:solidFill>
                <a:srgbClr val="FFFF00"/>
              </a:solidFill>
            </a:endParaRPr>
          </a:p>
          <a:p>
            <a:endParaRPr lang="it-IT" sz="3200" dirty="0" smtClean="0">
              <a:solidFill>
                <a:srgbClr val="FFFF00"/>
              </a:solidFill>
            </a:endParaRPr>
          </a:p>
          <a:p>
            <a:r>
              <a:rPr lang="it-IT" sz="3200" dirty="0" smtClean="0">
                <a:solidFill>
                  <a:srgbClr val="FFFF00"/>
                </a:solidFill>
              </a:rPr>
              <a:t>ECONOMICITÀ</a:t>
            </a:r>
            <a:endParaRPr lang="it-IT" sz="3200" dirty="0">
              <a:solidFill>
                <a:srgbClr val="FFFF00"/>
              </a:solidFill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6464104" y="1215404"/>
            <a:ext cx="0" cy="5863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6780634" y="4342875"/>
            <a:ext cx="52050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D696D"/>
                </a:solidFill>
              </a:rPr>
              <a:t>UMANITÀ</a:t>
            </a:r>
          </a:p>
          <a:p>
            <a:endParaRPr lang="it-IT" sz="3200" dirty="0">
              <a:solidFill>
                <a:srgbClr val="FD696D"/>
              </a:solidFill>
            </a:endParaRPr>
          </a:p>
          <a:p>
            <a:r>
              <a:rPr lang="it-IT" sz="3200" dirty="0" smtClean="0">
                <a:solidFill>
                  <a:srgbClr val="FD696D"/>
                </a:solidFill>
              </a:rPr>
              <a:t>UMILTÀ</a:t>
            </a:r>
          </a:p>
          <a:p>
            <a:endParaRPr lang="it-IT" sz="3200" dirty="0">
              <a:solidFill>
                <a:srgbClr val="FD696D"/>
              </a:solidFill>
            </a:endParaRPr>
          </a:p>
          <a:p>
            <a:r>
              <a:rPr lang="it-IT" sz="3200" dirty="0" smtClean="0">
                <a:solidFill>
                  <a:srgbClr val="FD696D"/>
                </a:solidFill>
              </a:rPr>
              <a:t>UMORISMO</a:t>
            </a:r>
            <a:endParaRPr lang="it-IT" sz="3200" dirty="0">
              <a:solidFill>
                <a:srgbClr val="FD696D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877" y="4711729"/>
            <a:ext cx="2577905" cy="193342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1" y="4984134"/>
            <a:ext cx="3597487" cy="1804719"/>
          </a:xfrm>
          <a:prstGeom prst="rect">
            <a:avLst/>
          </a:prstGeom>
        </p:spPr>
      </p:pic>
      <p:pic>
        <p:nvPicPr>
          <p:cNvPr id="14" name="Immagine 13" descr="D:\documenti  D\CB CONSULTING LOGO\LOGO_COLORE_TRASP.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7534" y="207380"/>
            <a:ext cx="12255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299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2"/>
          <p:cNvSpPr>
            <a:spLocks noGrp="1"/>
          </p:cNvSpPr>
          <p:nvPr>
            <p:ph type="title"/>
          </p:nvPr>
        </p:nvSpPr>
        <p:spPr>
          <a:xfrm>
            <a:off x="406400" y="322263"/>
            <a:ext cx="113792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</a:t>
            </a:r>
            <a:br>
              <a:rPr lang="it-IT" alt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it-IT" alt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IL </a:t>
            </a:r>
            <a:r>
              <a:rPr lang="it-IT" alt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CAMBIO DI SECOLO E DI VOCABOLARI</a:t>
            </a:r>
          </a:p>
        </p:txBody>
      </p:sp>
      <p:sp>
        <p:nvSpPr>
          <p:cNvPr id="14339" name="Segnaposto contenuto 3"/>
          <p:cNvSpPr>
            <a:spLocks noGrp="1"/>
          </p:cNvSpPr>
          <p:nvPr>
            <p:ph idx="1"/>
          </p:nvPr>
        </p:nvSpPr>
        <p:spPr>
          <a:xfrm>
            <a:off x="190500" y="1844676"/>
            <a:ext cx="12001501" cy="5013325"/>
          </a:xfrm>
        </p:spPr>
        <p:txBody>
          <a:bodyPr/>
          <a:lstStyle/>
          <a:p>
            <a:pPr eaLnBrk="1" hangingPunct="1"/>
            <a:r>
              <a:rPr lang="it-IT" altLang="it-IT" b="1" dirty="0" smtClean="0">
                <a:solidFill>
                  <a:srgbClr val="00B0F0"/>
                </a:solidFill>
              </a:rPr>
              <a:t>DALLA FORMAZIONE  ALL’             </a:t>
            </a:r>
            <a:r>
              <a:rPr lang="it-IT" altLang="it-IT" b="1" dirty="0" smtClean="0">
                <a:solidFill>
                  <a:srgbClr val="FFFF00"/>
                </a:solidFill>
              </a:rPr>
              <a:t>APPRENDIMENTO</a:t>
            </a:r>
          </a:p>
          <a:p>
            <a:pPr eaLnBrk="1" hangingPunct="1"/>
            <a:r>
              <a:rPr lang="it-IT" altLang="it-IT" b="1" dirty="0" smtClean="0">
                <a:solidFill>
                  <a:srgbClr val="00B0F0"/>
                </a:solidFill>
              </a:rPr>
              <a:t>DA DIPENDENTI A                            </a:t>
            </a:r>
            <a:r>
              <a:rPr lang="it-IT" altLang="it-IT" b="1" dirty="0" smtClean="0">
                <a:solidFill>
                  <a:srgbClr val="FFFF00"/>
                </a:solidFill>
              </a:rPr>
              <a:t>COLLABORATORI</a:t>
            </a:r>
          </a:p>
          <a:p>
            <a:pPr eaLnBrk="1" hangingPunct="1"/>
            <a:r>
              <a:rPr lang="it-IT" altLang="it-IT" b="1" dirty="0" smtClean="0">
                <a:solidFill>
                  <a:srgbClr val="00B0F0"/>
                </a:solidFill>
              </a:rPr>
              <a:t>DA MANAGER A                               </a:t>
            </a:r>
            <a:r>
              <a:rPr lang="it-IT" altLang="it-IT" b="1" dirty="0" smtClean="0">
                <a:solidFill>
                  <a:srgbClr val="FFFF00"/>
                </a:solidFill>
              </a:rPr>
              <a:t>LEADER/COACH</a:t>
            </a:r>
          </a:p>
          <a:p>
            <a:pPr eaLnBrk="1" hangingPunct="1"/>
            <a:r>
              <a:rPr lang="it-IT" altLang="it-IT" b="1" dirty="0" smtClean="0">
                <a:solidFill>
                  <a:srgbClr val="00B0F0"/>
                </a:solidFill>
              </a:rPr>
              <a:t>DALLE  «ORE LAVORO» ALLE         </a:t>
            </a:r>
            <a:r>
              <a:rPr lang="it-IT" altLang="it-IT" b="1" dirty="0" smtClean="0">
                <a:solidFill>
                  <a:srgbClr val="FFFF00"/>
                </a:solidFill>
              </a:rPr>
              <a:t>“ORE VALORE”</a:t>
            </a:r>
          </a:p>
          <a:p>
            <a:pPr eaLnBrk="1" hangingPunct="1"/>
            <a:r>
              <a:rPr lang="it-IT" altLang="it-IT" b="1" dirty="0" smtClean="0">
                <a:solidFill>
                  <a:srgbClr val="00B0F0"/>
                </a:solidFill>
              </a:rPr>
              <a:t>DA LAVORO  FULL TIME  A             </a:t>
            </a:r>
            <a:r>
              <a:rPr lang="it-IT" altLang="it-IT" b="1" dirty="0" smtClean="0">
                <a:solidFill>
                  <a:srgbClr val="FFFF00"/>
                </a:solidFill>
              </a:rPr>
              <a:t>TELELAV. PART TIME</a:t>
            </a:r>
          </a:p>
          <a:p>
            <a:pPr eaLnBrk="1" hangingPunct="1"/>
            <a:r>
              <a:rPr lang="it-IT" altLang="it-IT" b="1" dirty="0" smtClean="0">
                <a:solidFill>
                  <a:srgbClr val="00B0F0"/>
                </a:solidFill>
              </a:rPr>
              <a:t>DA  SETTIMANA CORTA A               </a:t>
            </a:r>
            <a:r>
              <a:rPr lang="it-IT" altLang="it-IT" b="1" dirty="0" smtClean="0">
                <a:solidFill>
                  <a:srgbClr val="FFFF00"/>
                </a:solidFill>
              </a:rPr>
              <a:t>CONNESSI H24 7su7</a:t>
            </a:r>
          </a:p>
          <a:p>
            <a:pPr eaLnBrk="1" hangingPunct="1"/>
            <a:r>
              <a:rPr lang="it-IT" altLang="it-IT" b="1" dirty="0" smtClean="0">
                <a:solidFill>
                  <a:srgbClr val="00B0F0"/>
                </a:solidFill>
              </a:rPr>
              <a:t>DA TEMPO INDETERMINATO A</a:t>
            </a:r>
            <a:r>
              <a:rPr lang="it-IT" altLang="it-IT" b="1" dirty="0" smtClean="0">
                <a:solidFill>
                  <a:srgbClr val="FFFF00"/>
                </a:solidFill>
              </a:rPr>
              <a:t>      PRECARIO, A TERMINE, A PROGETTO</a:t>
            </a:r>
          </a:p>
          <a:p>
            <a:pPr eaLnBrk="1" hangingPunct="1"/>
            <a:r>
              <a:rPr lang="it-IT" altLang="it-IT" b="1" dirty="0" smtClean="0">
                <a:solidFill>
                  <a:srgbClr val="00B0F0"/>
                </a:solidFill>
              </a:rPr>
              <a:t>IL MODELLO DELLE 4 I :                    </a:t>
            </a:r>
            <a:r>
              <a:rPr lang="it-IT" altLang="it-IT" b="1" dirty="0" smtClean="0">
                <a:solidFill>
                  <a:srgbClr val="FFFF00"/>
                </a:solidFill>
              </a:rPr>
              <a:t>INVECCHIAMENTO, INEDITO, INESORABILE, 					        ITALIANO</a:t>
            </a:r>
          </a:p>
          <a:p>
            <a:pPr eaLnBrk="1" hangingPunct="1">
              <a:buFontTx/>
              <a:buNone/>
            </a:pPr>
            <a:endParaRPr lang="it-IT" altLang="it-IT" b="1" dirty="0" smtClean="0">
              <a:solidFill>
                <a:srgbClr val="FFFF00"/>
              </a:solidFill>
            </a:endParaRPr>
          </a:p>
        </p:txBody>
      </p:sp>
      <p:sp>
        <p:nvSpPr>
          <p:cNvPr id="11268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l">
              <a:defRPr/>
            </a:pPr>
            <a:fld id="{208AFC96-8136-4D43-9C3F-36B903788EA1}" type="slidenum">
              <a:rPr lang="it-IT" altLang="it-IT" sz="1200" smtClean="0">
                <a:solidFill>
                  <a:schemeClr val="bg1"/>
                </a:solidFill>
                <a:latin typeface="Verdana" pitchFamily="34" charset="0"/>
              </a:rPr>
              <a:pPr algn="l">
                <a:defRPr/>
              </a:pPr>
              <a:t>3</a:t>
            </a:fld>
            <a:endParaRPr lang="it-IT" altLang="it-IT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5" name="Immagine 4" descr="D:\documenti  D\CB CONSULTING LOGO\LOGO_COLORE_TRASP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22830" y="96730"/>
            <a:ext cx="12255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707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571500" y="357189"/>
            <a:ext cx="11144251" cy="150018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altLang="it-IT" sz="2800" b="1" dirty="0">
              <a:solidFill>
                <a:srgbClr val="0000CC"/>
              </a:solidFill>
            </a:endParaRPr>
          </a:p>
          <a:p>
            <a:pPr algn="ctr">
              <a:defRPr/>
            </a:pPr>
            <a:r>
              <a:rPr lang="it-IT" altLang="it-IT" sz="2800" b="1" dirty="0">
                <a:solidFill>
                  <a:srgbClr val="C00000"/>
                </a:solidFill>
              </a:rPr>
              <a:t>L’IDEA GUIDA: FARE </a:t>
            </a:r>
            <a:r>
              <a:rPr lang="it-IT" altLang="it-IT" sz="2800" b="1" dirty="0" err="1">
                <a:solidFill>
                  <a:srgbClr val="C00000"/>
                </a:solidFill>
              </a:rPr>
              <a:t>DI</a:t>
            </a:r>
            <a:r>
              <a:rPr lang="it-IT" altLang="it-IT" sz="2800" b="1" dirty="0">
                <a:solidFill>
                  <a:srgbClr val="C00000"/>
                </a:solidFill>
              </a:rPr>
              <a:t> PIU’, CON MENO, </a:t>
            </a:r>
            <a:r>
              <a:rPr lang="it-IT" altLang="it-IT" sz="2800" b="1" dirty="0" err="1">
                <a:solidFill>
                  <a:srgbClr val="C00000"/>
                </a:solidFill>
              </a:rPr>
              <a:t>MEGLIO…</a:t>
            </a:r>
            <a:endParaRPr lang="it-IT" altLang="it-IT" sz="2800" b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it-IT" altLang="it-IT" sz="2800" b="1" dirty="0">
                <a:solidFill>
                  <a:srgbClr val="C00000"/>
                </a:solidFill>
              </a:rPr>
              <a:t>3 fattori chiave interdipendenti: </a:t>
            </a:r>
          </a:p>
          <a:p>
            <a:pPr algn="ctr">
              <a:defRPr/>
            </a:pPr>
            <a:r>
              <a:rPr lang="it-IT" altLang="it-IT" sz="2800" b="1" dirty="0">
                <a:solidFill>
                  <a:srgbClr val="0000CC"/>
                </a:solidFill>
              </a:rPr>
              <a:t> </a:t>
            </a:r>
            <a:endParaRPr lang="it-IT" altLang="it-IT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85752" y="2071688"/>
            <a:ext cx="3143249" cy="4572000"/>
          </a:xfrm>
          <a:prstGeom prst="rect">
            <a:avLst/>
          </a:prstGeom>
          <a:solidFill>
            <a:srgbClr val="A3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altLang="it-IT" sz="2000" b="1" dirty="0" smtClean="0">
              <a:solidFill>
                <a:srgbClr val="9E0000"/>
              </a:solidFill>
              <a:latin typeface="Arial Rounded MT Bold" pitchFamily="34" charset="0"/>
            </a:endParaRPr>
          </a:p>
          <a:p>
            <a:pPr>
              <a:defRPr/>
            </a:pPr>
            <a:endParaRPr lang="it-IT" altLang="it-IT" sz="2000" b="1" dirty="0">
              <a:solidFill>
                <a:srgbClr val="9E0000"/>
              </a:solidFill>
              <a:latin typeface="Arial Rounded MT Bold" pitchFamily="34" charset="0"/>
            </a:endParaRPr>
          </a:p>
          <a:p>
            <a:pPr>
              <a:defRPr/>
            </a:pPr>
            <a:endParaRPr lang="it-IT" altLang="it-IT" sz="2000" b="1" dirty="0" smtClean="0">
              <a:solidFill>
                <a:srgbClr val="9E0000"/>
              </a:solidFill>
              <a:latin typeface="Arial Rounded MT Bold" pitchFamily="34" charset="0"/>
            </a:endParaRPr>
          </a:p>
          <a:p>
            <a:pPr>
              <a:defRPr/>
            </a:pPr>
            <a:endParaRPr lang="it-IT" altLang="it-IT" sz="2000" b="1" dirty="0">
              <a:solidFill>
                <a:srgbClr val="9E0000"/>
              </a:solidFill>
              <a:latin typeface="Arial Rounded MT Bold" pitchFamily="34" charset="0"/>
            </a:endParaRPr>
          </a:p>
          <a:p>
            <a:pPr>
              <a:defRPr/>
            </a:pPr>
            <a:endParaRPr lang="it-IT" altLang="it-IT" sz="2000" b="1" dirty="0" smtClean="0">
              <a:solidFill>
                <a:srgbClr val="9E0000"/>
              </a:solidFill>
              <a:latin typeface="Arial Rounded MT Bold" pitchFamily="34" charset="0"/>
            </a:endParaRPr>
          </a:p>
          <a:p>
            <a:pPr>
              <a:defRPr/>
            </a:pPr>
            <a:endParaRPr lang="it-IT" altLang="it-IT" sz="2000" b="1" dirty="0">
              <a:solidFill>
                <a:srgbClr val="9E0000"/>
              </a:solidFill>
              <a:latin typeface="Arial Rounded MT Bold" pitchFamily="34" charset="0"/>
            </a:endParaRPr>
          </a:p>
          <a:p>
            <a:pPr>
              <a:defRPr/>
            </a:pPr>
            <a:endParaRPr lang="it-IT" altLang="it-IT" sz="2000" b="1" dirty="0" smtClean="0">
              <a:solidFill>
                <a:srgbClr val="9E0000"/>
              </a:solidFill>
              <a:latin typeface="Arial Rounded MT Bold" pitchFamily="34" charset="0"/>
            </a:endParaRPr>
          </a:p>
          <a:p>
            <a:pPr>
              <a:defRPr/>
            </a:pPr>
            <a:endParaRPr lang="it-IT" altLang="it-IT" sz="2000" b="1" dirty="0" smtClean="0">
              <a:solidFill>
                <a:srgbClr val="9E0000"/>
              </a:solidFill>
              <a:latin typeface="Arial Rounded MT Bold" pitchFamily="34" charset="0"/>
            </a:endParaRPr>
          </a:p>
          <a:p>
            <a:pPr>
              <a:defRPr/>
            </a:pPr>
            <a:r>
              <a:rPr lang="it-IT" alt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STRATEGIE </a:t>
            </a:r>
            <a:r>
              <a:rPr lang="it-IT" alt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DI </a:t>
            </a:r>
            <a:r>
              <a:rPr lang="it-IT" alt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BUSINESS</a:t>
            </a:r>
            <a:r>
              <a:rPr lang="it-IT" alt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:</a:t>
            </a:r>
          </a:p>
          <a:p>
            <a:pPr>
              <a:defRPr/>
            </a:pPr>
            <a:endParaRPr lang="it-IT" altLang="it-IT" sz="800" b="1" dirty="0">
              <a:solidFill>
                <a:srgbClr val="9E0000"/>
              </a:solidFill>
            </a:endParaRPr>
          </a:p>
          <a:p>
            <a:pPr>
              <a:defRPr/>
            </a:pPr>
            <a:r>
              <a:rPr lang="it-IT" altLang="it-IT" sz="2800" b="1" dirty="0">
                <a:solidFill>
                  <a:srgbClr val="FF0000"/>
                </a:solidFill>
                <a:cs typeface="Arial"/>
              </a:rPr>
              <a:t>▪ </a:t>
            </a:r>
            <a:r>
              <a:rPr lang="it-IT" altLang="it-IT" sz="2800" b="1" dirty="0" smtClean="0">
                <a:solidFill>
                  <a:srgbClr val="FF0000"/>
                </a:solidFill>
                <a:cs typeface="Arial"/>
              </a:rPr>
              <a:t>Fare  di più: </a:t>
            </a:r>
            <a:r>
              <a:rPr lang="it-IT" altLang="it-IT" sz="2800" b="1" dirty="0" smtClean="0">
                <a:solidFill>
                  <a:srgbClr val="0000CC"/>
                </a:solidFill>
              </a:rPr>
              <a:t>Sviluppo </a:t>
            </a:r>
            <a:r>
              <a:rPr lang="it-IT" altLang="it-IT" sz="2800" b="1" dirty="0">
                <a:solidFill>
                  <a:srgbClr val="0000CC"/>
                </a:solidFill>
              </a:rPr>
              <a:t>dei ricavi.</a:t>
            </a:r>
          </a:p>
          <a:p>
            <a:pPr>
              <a:defRPr/>
            </a:pPr>
            <a:r>
              <a:rPr lang="it-IT" altLang="it-IT" sz="2800" b="1" dirty="0">
                <a:solidFill>
                  <a:srgbClr val="FF0000"/>
                </a:solidFill>
                <a:cs typeface="Arial"/>
              </a:rPr>
              <a:t>▪ </a:t>
            </a:r>
            <a:r>
              <a:rPr lang="it-IT" altLang="it-IT" sz="2800" b="1" dirty="0" smtClean="0">
                <a:solidFill>
                  <a:srgbClr val="FF0000"/>
                </a:solidFill>
                <a:cs typeface="Arial"/>
              </a:rPr>
              <a:t>Con meno:   </a:t>
            </a:r>
            <a:r>
              <a:rPr lang="it-IT" altLang="it-IT" sz="2800" b="1" dirty="0" smtClean="0">
                <a:solidFill>
                  <a:srgbClr val="0000CC"/>
                </a:solidFill>
              </a:rPr>
              <a:t>Abbattimento </a:t>
            </a:r>
            <a:r>
              <a:rPr lang="it-IT" altLang="it-IT" sz="2800" b="1" dirty="0">
                <a:solidFill>
                  <a:srgbClr val="0000CC"/>
                </a:solidFill>
              </a:rPr>
              <a:t>dei costi.</a:t>
            </a:r>
          </a:p>
          <a:p>
            <a:pPr>
              <a:defRPr/>
            </a:pPr>
            <a:r>
              <a:rPr lang="it-IT" altLang="it-IT" sz="2800" b="1" dirty="0">
                <a:solidFill>
                  <a:srgbClr val="FF0000"/>
                </a:solidFill>
                <a:cs typeface="Arial"/>
              </a:rPr>
              <a:t>▪ </a:t>
            </a:r>
            <a:r>
              <a:rPr lang="it-IT" altLang="it-IT" sz="2800" b="1" dirty="0" smtClean="0">
                <a:solidFill>
                  <a:srgbClr val="FF0000"/>
                </a:solidFill>
                <a:cs typeface="Arial"/>
              </a:rPr>
              <a:t>Meglio </a:t>
            </a:r>
            <a:r>
              <a:rPr lang="it-IT" altLang="it-IT" sz="2800" b="1" dirty="0" smtClean="0">
                <a:solidFill>
                  <a:schemeClr val="accent5"/>
                </a:solidFill>
                <a:cs typeface="Arial"/>
              </a:rPr>
              <a:t>Innovazione Prodotti Servizi di </a:t>
            </a:r>
            <a:r>
              <a:rPr lang="it-IT" altLang="it-IT" sz="2800" b="1" dirty="0" smtClean="0">
                <a:solidFill>
                  <a:schemeClr val="accent5"/>
                </a:solidFill>
              </a:rPr>
              <a:t>Qualità </a:t>
            </a:r>
            <a:r>
              <a:rPr lang="it-IT" altLang="it-IT" sz="2800" b="1" dirty="0">
                <a:solidFill>
                  <a:schemeClr val="accent5"/>
                </a:solidFill>
              </a:rPr>
              <a:t>eccellente</a:t>
            </a:r>
            <a:r>
              <a:rPr lang="it-IT" altLang="it-IT" sz="2000" b="1" dirty="0">
                <a:solidFill>
                  <a:srgbClr val="0000CC"/>
                </a:solidFill>
              </a:rPr>
              <a:t>.</a:t>
            </a:r>
          </a:p>
          <a:p>
            <a:pPr>
              <a:defRPr/>
            </a:pPr>
            <a:endParaRPr lang="it-IT" altLang="it-IT" sz="2000" b="1" dirty="0">
              <a:solidFill>
                <a:srgbClr val="0000CC"/>
              </a:solidFill>
            </a:endParaRPr>
          </a:p>
          <a:p>
            <a:pPr>
              <a:defRPr/>
            </a:pPr>
            <a:endParaRPr lang="it-IT" altLang="it-IT" sz="2000" b="1" dirty="0">
              <a:solidFill>
                <a:srgbClr val="0000CC"/>
              </a:solidFill>
            </a:endParaRPr>
          </a:p>
          <a:p>
            <a:pPr>
              <a:defRPr/>
            </a:pPr>
            <a:endParaRPr lang="it-IT" altLang="it-IT" sz="2000" b="1" dirty="0">
              <a:solidFill>
                <a:srgbClr val="0000CC"/>
              </a:solidFill>
            </a:endParaRPr>
          </a:p>
          <a:p>
            <a:pPr>
              <a:defRPr/>
            </a:pPr>
            <a:endParaRPr lang="it-IT" altLang="it-IT" sz="2000" b="1" dirty="0">
              <a:solidFill>
                <a:srgbClr val="0000CC"/>
              </a:solidFill>
            </a:endParaRPr>
          </a:p>
          <a:p>
            <a:pPr>
              <a:defRPr/>
            </a:pPr>
            <a:endParaRPr lang="it-IT" altLang="it-IT" sz="2000" b="1" dirty="0">
              <a:solidFill>
                <a:srgbClr val="0000CC"/>
              </a:solidFill>
              <a:latin typeface="Arial Rounded MT Bold" pitchFamily="34" charset="0"/>
            </a:endParaRPr>
          </a:p>
          <a:p>
            <a:pPr>
              <a:defRPr/>
            </a:pPr>
            <a:endParaRPr lang="it-IT" altLang="it-IT" sz="2000" b="1" dirty="0">
              <a:solidFill>
                <a:srgbClr val="0000CC"/>
              </a:solidFill>
              <a:latin typeface="Arial Rounded MT Bold" pitchFamily="34" charset="0"/>
            </a:endParaRPr>
          </a:p>
          <a:p>
            <a:pPr>
              <a:defRPr/>
            </a:pPr>
            <a:endParaRPr lang="it-IT" altLang="it-IT" sz="2000" b="1" dirty="0">
              <a:solidFill>
                <a:srgbClr val="0000CC"/>
              </a:solidFill>
              <a:latin typeface="Arial Rounded MT Bold" pitchFamily="34" charset="0"/>
            </a:endParaRPr>
          </a:p>
          <a:p>
            <a:pPr>
              <a:defRPr/>
            </a:pPr>
            <a:r>
              <a:rPr lang="it-IT" altLang="it-IT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619500" y="2071688"/>
            <a:ext cx="3429000" cy="4572000"/>
          </a:xfrm>
          <a:prstGeom prst="rect">
            <a:avLst/>
          </a:prstGeom>
          <a:solidFill>
            <a:srgbClr val="A3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altLang="it-IT" sz="2000" b="1" dirty="0">
              <a:solidFill>
                <a:srgbClr val="A20000"/>
              </a:solidFill>
              <a:latin typeface="Arial Rounded MT Bold" pitchFamily="34" charset="0"/>
            </a:endParaRPr>
          </a:p>
          <a:p>
            <a:pPr>
              <a:defRPr/>
            </a:pPr>
            <a:endParaRPr lang="it-IT" altLang="it-IT" sz="2000" b="1" dirty="0" smtClean="0">
              <a:solidFill>
                <a:srgbClr val="A20000"/>
              </a:solidFill>
              <a:latin typeface="Arial Rounded MT Bold" pitchFamily="34" charset="0"/>
            </a:endParaRPr>
          </a:p>
          <a:p>
            <a:pPr>
              <a:defRPr/>
            </a:pPr>
            <a:endParaRPr lang="it-IT" altLang="it-IT" sz="2000" b="1" dirty="0" smtClean="0">
              <a:solidFill>
                <a:srgbClr val="A20000"/>
              </a:solidFill>
              <a:latin typeface="Arial Rounded MT Bold" pitchFamily="34" charset="0"/>
            </a:endParaRPr>
          </a:p>
          <a:p>
            <a:pPr>
              <a:defRPr/>
            </a:pPr>
            <a:endParaRPr lang="it-IT" altLang="it-IT" sz="2000" b="1" dirty="0" smtClean="0">
              <a:solidFill>
                <a:srgbClr val="A20000"/>
              </a:solidFill>
              <a:latin typeface="Arial Rounded MT Bold" pitchFamily="34" charset="0"/>
            </a:endParaRPr>
          </a:p>
          <a:p>
            <a:pPr>
              <a:defRPr/>
            </a:pPr>
            <a:endParaRPr lang="it-IT" altLang="it-IT" sz="2000" b="1" dirty="0">
              <a:solidFill>
                <a:srgbClr val="A20000"/>
              </a:solidFill>
              <a:latin typeface="Arial Rounded MT Bold" pitchFamily="34" charset="0"/>
            </a:endParaRPr>
          </a:p>
          <a:p>
            <a:pPr>
              <a:defRPr/>
            </a:pPr>
            <a:r>
              <a:rPr lang="it-IT" alt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EFFICACIA </a:t>
            </a:r>
            <a:r>
              <a:rPr lang="it-IT" alt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DEL </a:t>
            </a:r>
          </a:p>
          <a:p>
            <a:pPr>
              <a:defRPr/>
            </a:pPr>
            <a:r>
              <a:rPr lang="it-IT" alt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MODELLO </a:t>
            </a:r>
            <a:r>
              <a:rPr lang="it-IT" alt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ORGANIZZATIVO:</a:t>
            </a:r>
          </a:p>
          <a:p>
            <a:pPr>
              <a:defRPr/>
            </a:pPr>
            <a:endParaRPr lang="it-IT" altLang="it-IT" sz="800" b="1" dirty="0">
              <a:solidFill>
                <a:srgbClr val="A20000"/>
              </a:solidFill>
            </a:endParaRPr>
          </a:p>
          <a:p>
            <a:pPr>
              <a:defRPr/>
            </a:pPr>
            <a:r>
              <a:rPr lang="it-IT" altLang="it-IT" sz="2000" b="1" dirty="0">
                <a:solidFill>
                  <a:srgbClr val="FF0000"/>
                </a:solidFill>
                <a:cs typeface="Arial"/>
              </a:rPr>
              <a:t>▪ </a:t>
            </a:r>
            <a:r>
              <a:rPr lang="it-IT" altLang="it-IT" sz="2800" b="1" dirty="0">
                <a:solidFill>
                  <a:srgbClr val="0000CC"/>
                </a:solidFill>
              </a:rPr>
              <a:t>Coerente con le necessità legate alle strategie di business e che metta le persone in condizioni di esprimersi al meglio.</a:t>
            </a:r>
          </a:p>
          <a:p>
            <a:pPr>
              <a:defRPr/>
            </a:pPr>
            <a:endParaRPr lang="it-IT" altLang="it-IT" sz="2000" b="1" dirty="0">
              <a:solidFill>
                <a:srgbClr val="0000CC"/>
              </a:solidFill>
            </a:endParaRPr>
          </a:p>
          <a:p>
            <a:pPr>
              <a:defRPr/>
            </a:pPr>
            <a:endParaRPr lang="it-IT" altLang="it-IT" sz="2000" b="1" dirty="0">
              <a:solidFill>
                <a:srgbClr val="0000CC"/>
              </a:solidFill>
            </a:endParaRPr>
          </a:p>
          <a:p>
            <a:pPr>
              <a:defRPr/>
            </a:pPr>
            <a:endParaRPr lang="it-IT" altLang="it-IT" sz="2000" b="1" dirty="0">
              <a:solidFill>
                <a:srgbClr val="0000CC"/>
              </a:solidFill>
            </a:endParaRPr>
          </a:p>
          <a:p>
            <a:pPr>
              <a:defRPr/>
            </a:pPr>
            <a:endParaRPr lang="it-IT" altLang="it-IT" sz="2000" b="1" dirty="0">
              <a:solidFill>
                <a:srgbClr val="0000CC"/>
              </a:solidFill>
            </a:endParaRPr>
          </a:p>
          <a:p>
            <a:pPr>
              <a:defRPr/>
            </a:pPr>
            <a:r>
              <a:rPr lang="it-IT" altLang="it-IT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7239000" y="2071688"/>
            <a:ext cx="4667251" cy="4572000"/>
          </a:xfrm>
          <a:prstGeom prst="rect">
            <a:avLst/>
          </a:prstGeom>
          <a:solidFill>
            <a:srgbClr val="A3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altLang="it-IT" sz="2000" b="1" dirty="0">
              <a:solidFill>
                <a:srgbClr val="A20000"/>
              </a:solidFill>
            </a:endParaRPr>
          </a:p>
          <a:p>
            <a:pPr>
              <a:defRPr/>
            </a:pPr>
            <a:endParaRPr lang="it-IT" altLang="it-IT" sz="800" b="1" dirty="0">
              <a:solidFill>
                <a:srgbClr val="A20000"/>
              </a:solidFill>
            </a:endParaRPr>
          </a:p>
          <a:p>
            <a:pPr>
              <a:defRPr/>
            </a:pPr>
            <a:endParaRPr lang="it-IT" altLang="it-IT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>
              <a:defRPr/>
            </a:pPr>
            <a:r>
              <a:rPr lang="it-IT" alt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PEOPLE </a:t>
            </a:r>
            <a:r>
              <a:rPr lang="it-IT" alt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STRATEGY:</a:t>
            </a:r>
          </a:p>
          <a:p>
            <a:pPr>
              <a:defRPr/>
            </a:pPr>
            <a:endParaRPr lang="it-IT" altLang="it-IT" sz="800" b="1" dirty="0">
              <a:solidFill>
                <a:srgbClr val="A20000"/>
              </a:solidFill>
            </a:endParaRPr>
          </a:p>
          <a:p>
            <a:pPr>
              <a:defRPr/>
            </a:pPr>
            <a:r>
              <a:rPr lang="it-IT" altLang="it-IT" sz="2000" b="1" dirty="0">
                <a:solidFill>
                  <a:srgbClr val="FF0000"/>
                </a:solidFill>
                <a:cs typeface="Arial"/>
              </a:rPr>
              <a:t>▪</a:t>
            </a:r>
            <a:r>
              <a:rPr lang="it-IT" altLang="it-IT" sz="2000" b="1" dirty="0">
                <a:solidFill>
                  <a:srgbClr val="0000CC"/>
                </a:solidFill>
                <a:cs typeface="Arial"/>
              </a:rPr>
              <a:t> </a:t>
            </a:r>
            <a:r>
              <a:rPr lang="it-IT" altLang="it-IT" sz="2400" b="1" dirty="0">
                <a:solidFill>
                  <a:srgbClr val="0000CC"/>
                </a:solidFill>
              </a:rPr>
              <a:t>Valorizzazione e crescita delle persone in </a:t>
            </a:r>
            <a:r>
              <a:rPr lang="it-IT" altLang="it-IT" sz="2400" b="1" dirty="0" err="1">
                <a:solidFill>
                  <a:srgbClr val="0000CC"/>
                </a:solidFill>
              </a:rPr>
              <a:t>temini</a:t>
            </a:r>
            <a:r>
              <a:rPr lang="it-IT" altLang="it-IT" sz="2400" b="1" dirty="0">
                <a:solidFill>
                  <a:srgbClr val="0000CC"/>
                </a:solidFill>
              </a:rPr>
              <a:t> di: </a:t>
            </a:r>
            <a:r>
              <a:rPr lang="it-IT" altLang="it-IT" sz="2400" b="1" dirty="0" err="1">
                <a:solidFill>
                  <a:srgbClr val="0000CC"/>
                </a:solidFill>
              </a:rPr>
              <a:t>automotivazione</a:t>
            </a:r>
            <a:r>
              <a:rPr lang="it-IT" altLang="it-IT" sz="2400" b="1" dirty="0">
                <a:solidFill>
                  <a:srgbClr val="0000CC"/>
                </a:solidFill>
              </a:rPr>
              <a:t>, proattività, coinvolgimento</a:t>
            </a:r>
            <a:r>
              <a:rPr lang="it-IT" altLang="it-IT" sz="2400" b="1" dirty="0" smtClean="0">
                <a:solidFill>
                  <a:srgbClr val="0000CC"/>
                </a:solidFill>
              </a:rPr>
              <a:t>, </a:t>
            </a:r>
            <a:r>
              <a:rPr lang="it-IT" altLang="it-IT" sz="2400" b="1" dirty="0" smtClean="0">
                <a:solidFill>
                  <a:srgbClr val="FF0000"/>
                </a:solidFill>
              </a:rPr>
              <a:t>collaborazione</a:t>
            </a:r>
            <a:r>
              <a:rPr lang="it-IT" altLang="it-IT" sz="2400" b="1" dirty="0" smtClean="0">
                <a:solidFill>
                  <a:srgbClr val="0000CC"/>
                </a:solidFill>
              </a:rPr>
              <a:t>, polivalenza</a:t>
            </a:r>
            <a:r>
              <a:rPr lang="it-IT" altLang="it-IT" sz="2400" b="1" dirty="0">
                <a:solidFill>
                  <a:srgbClr val="0000CC"/>
                </a:solidFill>
              </a:rPr>
              <a:t>, sviluppo continuo della conoscenza.</a:t>
            </a:r>
          </a:p>
          <a:p>
            <a:pPr>
              <a:defRPr/>
            </a:pPr>
            <a:r>
              <a:rPr lang="it-IT" altLang="it-IT" sz="2400" b="1" dirty="0">
                <a:solidFill>
                  <a:srgbClr val="FF0000"/>
                </a:solidFill>
                <a:cs typeface="Arial"/>
              </a:rPr>
              <a:t>▪ </a:t>
            </a:r>
            <a:r>
              <a:rPr lang="it-IT" altLang="it-IT" sz="2400" b="1" dirty="0">
                <a:solidFill>
                  <a:srgbClr val="0000CC"/>
                </a:solidFill>
              </a:rPr>
              <a:t>Finalizzata alla creazione di valore per migliorare la competitività dell’azienda a fronte di scenari globali sempre più sfidanti e complessi.</a:t>
            </a:r>
          </a:p>
          <a:p>
            <a:pPr>
              <a:defRPr/>
            </a:pPr>
            <a:endParaRPr lang="it-IT" altLang="it-IT" sz="2000" b="1" dirty="0">
              <a:solidFill>
                <a:srgbClr val="0000CC"/>
              </a:solidFill>
            </a:endParaRPr>
          </a:p>
          <a:p>
            <a:pPr>
              <a:defRPr/>
            </a:pPr>
            <a:endParaRPr lang="it-IT" altLang="it-IT" sz="1200" dirty="0">
              <a:solidFill>
                <a:srgbClr val="FF0000"/>
              </a:solidFill>
              <a:latin typeface="Arial Rounded MT Bold" pitchFamily="34" charset="0"/>
            </a:endParaRPr>
          </a:p>
          <a:p>
            <a:pPr>
              <a:defRPr/>
            </a:pPr>
            <a:r>
              <a:rPr lang="it-IT" altLang="it-IT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endParaRPr lang="it-IT" dirty="0"/>
          </a:p>
        </p:txBody>
      </p:sp>
      <p:pic>
        <p:nvPicPr>
          <p:cNvPr id="8" name="Immagine 7" descr="D:\documenti  D\CB CONSULTING LOGO\LOGO_COLORE_TRASP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22830" y="96730"/>
            <a:ext cx="12255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233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</a:t>
            </a:r>
            <a:r>
              <a:rPr lang="it-IT" dirty="0" smtClean="0"/>
              <a:t>      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FARE  «CON MENO» COINVOLGE 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	PESANTEMENTE 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PROCESSO LOGISTICO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>
                <a:solidFill>
                  <a:srgbClr val="00B0F0"/>
                </a:solidFill>
              </a:rPr>
              <a:t>NON È SOLO UNA QUESTIONE DI OTTIMIZZAZIONE, MA DI CAMBIO DI MENTALITÀ.</a:t>
            </a:r>
          </a:p>
          <a:p>
            <a:r>
              <a:rPr lang="it-IT" dirty="0" smtClean="0">
                <a:solidFill>
                  <a:srgbClr val="00B0F0"/>
                </a:solidFill>
              </a:rPr>
              <a:t>PER OTTENERE UN SERVIZIO PUNTUALE, CON LA GIUSTA QUALITÀ, NEI TEMPI PIÙ RAPIDI, AD UN COSTO COMPETITIVO NON SI PUÒ PIÙ FARE TUTTO DA SOLI</a:t>
            </a:r>
          </a:p>
          <a:p>
            <a:r>
              <a:rPr lang="it-IT" dirty="0" smtClean="0">
                <a:solidFill>
                  <a:srgbClr val="00B0F0"/>
                </a:solidFill>
              </a:rPr>
              <a:t>BISOGNA ENTRARE IN UN’OTTICA DI RETE, INTEGRANDOSI CON  GLI OPERATORI A MONTE (FORNITORI) E A VALLE (CLIENTI) DEI PROCESSI AZIENDALI, UTILIZZANDO  TECNOLOGIE EVOLUTE</a:t>
            </a:r>
          </a:p>
          <a:p>
            <a:r>
              <a:rPr lang="it-IT" dirty="0" smtClean="0">
                <a:solidFill>
                  <a:srgbClr val="00B0F0"/>
                </a:solidFill>
              </a:rPr>
              <a:t>IL MIGLIORAMENTO DELLA COMPETITIVITÀ OTTENUTO È UNA QUESTIONE ESSENZIALE PER LA SOPRAVVIVENZA NEL MERCATO GLOBALE</a:t>
            </a:r>
            <a:endParaRPr lang="it-IT" dirty="0">
              <a:solidFill>
                <a:srgbClr val="00B0F0"/>
              </a:solidFill>
            </a:endParaRPr>
          </a:p>
        </p:txBody>
      </p:sp>
      <p:pic>
        <p:nvPicPr>
          <p:cNvPr id="4" name="Immagine 3" descr="D:\documenti  D\CB CONSULTING LOGO\LOGO_COLORE_TRASP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22830" y="96730"/>
            <a:ext cx="12255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1289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L’EVOLUZIONE 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 MODELLI ORGANIZZATIVI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2791" y="2057637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it-IT" sz="4000" dirty="0" smtClean="0">
                <a:solidFill>
                  <a:srgbClr val="00B0F0"/>
                </a:solidFill>
              </a:rPr>
              <a:t>IL MODELLO ORGANIZZATIVO FUNZIONALE DEL ‘900 E LA LOGICA DEI SILOS</a:t>
            </a:r>
          </a:p>
          <a:p>
            <a:r>
              <a:rPr lang="it-IT" sz="4000" dirty="0" smtClean="0">
                <a:solidFill>
                  <a:srgbClr val="00B0F0"/>
                </a:solidFill>
              </a:rPr>
              <a:t>DAL MATERIAL REQUIREMENT PLANNING ALLA SUPPLY CHAIN (INTEGRAZIONE PROGRESSIVA INTERNA)</a:t>
            </a:r>
          </a:p>
          <a:p>
            <a:r>
              <a:rPr lang="it-IT" sz="4000" dirty="0" smtClean="0">
                <a:solidFill>
                  <a:srgbClr val="00B0F0"/>
                </a:solidFill>
              </a:rPr>
              <a:t>DALLA LOGISTICA 3 P, ALLA 4 P, ALLA 5 P </a:t>
            </a:r>
          </a:p>
          <a:p>
            <a:pPr marL="0" indent="0">
              <a:buNone/>
            </a:pPr>
            <a:r>
              <a:rPr lang="it-IT" sz="4000" dirty="0" smtClean="0">
                <a:solidFill>
                  <a:srgbClr val="00B0F0"/>
                </a:solidFill>
              </a:rPr>
              <a:t> (INTEGRAZIONE PROGRESSIVA  INTERNA - ESTERNA,  </a:t>
            </a:r>
          </a:p>
          <a:p>
            <a:pPr marL="0" indent="0">
              <a:buNone/>
            </a:pPr>
            <a:r>
              <a:rPr lang="it-IT" sz="4000" dirty="0">
                <a:solidFill>
                  <a:srgbClr val="00B0F0"/>
                </a:solidFill>
              </a:rPr>
              <a:t> </a:t>
            </a:r>
            <a:r>
              <a:rPr lang="it-IT" sz="4000" dirty="0" smtClean="0">
                <a:solidFill>
                  <a:srgbClr val="00B0F0"/>
                </a:solidFill>
              </a:rPr>
              <a:t>CON UNA LOGICA DI RETE TRA AZIENDE E TERRITORI </a:t>
            </a:r>
          </a:p>
          <a:p>
            <a:pPr marL="0" indent="0">
              <a:buNone/>
            </a:pPr>
            <a:r>
              <a:rPr lang="it-IT" sz="4000" dirty="0">
                <a:solidFill>
                  <a:srgbClr val="00B0F0"/>
                </a:solidFill>
              </a:rPr>
              <a:t> </a:t>
            </a:r>
            <a:r>
              <a:rPr lang="it-IT" sz="4000" dirty="0" smtClean="0">
                <a:solidFill>
                  <a:srgbClr val="00B0F0"/>
                </a:solidFill>
              </a:rPr>
              <a:t>VERSO L’ E BUSINESS)</a:t>
            </a:r>
            <a:endParaRPr lang="it-IT" sz="4000" dirty="0">
              <a:solidFill>
                <a:srgbClr val="00B0F0"/>
              </a:solidFill>
            </a:endParaRPr>
          </a:p>
        </p:txBody>
      </p:sp>
      <p:pic>
        <p:nvPicPr>
          <p:cNvPr id="4" name="Immagine 3" descr="D:\documenti  D\CB CONSULTING LOGO\LOGO_COLORE_TRASP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22830" y="96730"/>
            <a:ext cx="12255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5967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                   3PL  </a:t>
            </a:r>
            <a:r>
              <a:rPr lang="it-IT" b="1" dirty="0" smtClean="0">
                <a:solidFill>
                  <a:srgbClr val="FF0000"/>
                </a:solidFill>
              </a:rPr>
              <a:t>-&gt;   4PL  -&gt;  5PL…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33734" y="1610436"/>
            <a:ext cx="10515600" cy="4995080"/>
          </a:xfrm>
        </p:spPr>
        <p:txBody>
          <a:bodyPr>
            <a:normAutofit lnSpcReduction="10000"/>
          </a:bodyPr>
          <a:lstStyle/>
          <a:p>
            <a:r>
              <a:rPr lang="it-IT" b="1" dirty="0" smtClean="0">
                <a:solidFill>
                  <a:srgbClr val="00B0F0"/>
                </a:solidFill>
              </a:rPr>
              <a:t>3 P L -  TERZA PARTE LOGISTICA: INTEGRAZIONE  IN RETE TRA I SOGGETTI PER OTTIMIZZARE QUALITÀ  E RAPIDITÀ DEI SERVIZI E COSTI</a:t>
            </a:r>
          </a:p>
          <a:p>
            <a:r>
              <a:rPr lang="it-IT" b="1" dirty="0" smtClean="0">
                <a:solidFill>
                  <a:srgbClr val="00B0F0"/>
                </a:solidFill>
              </a:rPr>
              <a:t>4 P L – QUARTA PARTE LOGISTICA: NASCE LA FIGURA DELL’ORCHESTRATORE CHE GUIDA LA RETE, CON UN RUOLO DI «ARBITRO NEUTRALE»  CHE TUTELA ED EQUILIBRA GLI INTERESSI DEI VARI SOGGETTI, FORNENDO TECNOLOGIE INFORMATICHE EVOLUTE</a:t>
            </a:r>
          </a:p>
          <a:p>
            <a:r>
              <a:rPr lang="it-IT" b="1" dirty="0" smtClean="0">
                <a:solidFill>
                  <a:srgbClr val="00B0F0"/>
                </a:solidFill>
              </a:rPr>
              <a:t>5  P L – QUINTA PARTE LOGISTICA: È UN 4PL CON PARTICOLARE FOCUS SULL’ E BUSINESS E IN PARTICOLARE SULL’E COMMERCE.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B0F0"/>
                </a:solidFill>
              </a:rPr>
              <a:t>   TUTTA L’ATTIVITÀ AVVIENE SU PIATTAFORME ELETTRONICHE 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B0F0"/>
                </a:solidFill>
              </a:rPr>
              <a:t>   CONSOLIDATE </a:t>
            </a:r>
            <a:endParaRPr lang="it-IT" b="1" dirty="0">
              <a:solidFill>
                <a:srgbClr val="00B0F0"/>
              </a:solidFill>
            </a:endParaRPr>
          </a:p>
        </p:txBody>
      </p:sp>
      <p:pic>
        <p:nvPicPr>
          <p:cNvPr id="4" name="Immagine 3" descr="D:\documenti  D\CB CONSULTING LOGO\LOGO_COLORE_TRASP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22830" y="96730"/>
            <a:ext cx="12255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1122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93042" y="65173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L’ESPERIENZA  S.T.I.L. (STRUMENTI TELEMATICI PER L’INTEGRAZIONE LOGISTICA)  IN EMILIA ROMAGNA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84110" y="2180467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it-IT" dirty="0" smtClean="0">
                <a:solidFill>
                  <a:srgbClr val="00B0F0"/>
                </a:solidFill>
              </a:rPr>
              <a:t>Gli </a:t>
            </a:r>
            <a:r>
              <a:rPr lang="it-IT" dirty="0">
                <a:solidFill>
                  <a:srgbClr val="00B0F0"/>
                </a:solidFill>
              </a:rPr>
              <a:t>strumenti sviluppati da </a:t>
            </a:r>
            <a:r>
              <a:rPr lang="it-IT" dirty="0" smtClean="0">
                <a:solidFill>
                  <a:srgbClr val="00B0F0"/>
                </a:solidFill>
              </a:rPr>
              <a:t>STIL </a:t>
            </a:r>
            <a:r>
              <a:rPr lang="it-IT" dirty="0">
                <a:solidFill>
                  <a:srgbClr val="00B0F0"/>
                </a:solidFill>
              </a:rPr>
              <a:t>sono: </a:t>
            </a:r>
            <a:endParaRPr lang="it-IT" dirty="0" smtClean="0">
              <a:solidFill>
                <a:srgbClr val="00B0F0"/>
              </a:solidFill>
            </a:endParaRPr>
          </a:p>
          <a:p>
            <a:r>
              <a:rPr lang="it-IT" dirty="0" smtClean="0">
                <a:solidFill>
                  <a:srgbClr val="00B0F0"/>
                </a:solidFill>
              </a:rPr>
              <a:t>1</a:t>
            </a:r>
            <a:r>
              <a:rPr lang="it-IT" dirty="0">
                <a:solidFill>
                  <a:srgbClr val="00B0F0"/>
                </a:solidFill>
              </a:rPr>
              <a:t>) un’architettura informatica interoperabile che permette a sistemi informatici di natura completamente differente di comunicare tra loro in modo semplice</a:t>
            </a:r>
            <a:r>
              <a:rPr lang="it-IT" dirty="0" smtClean="0">
                <a:solidFill>
                  <a:srgbClr val="00B0F0"/>
                </a:solidFill>
              </a:rPr>
              <a:t>;</a:t>
            </a:r>
          </a:p>
          <a:p>
            <a:r>
              <a:rPr lang="it-IT" dirty="0" smtClean="0">
                <a:solidFill>
                  <a:srgbClr val="00B0F0"/>
                </a:solidFill>
              </a:rPr>
              <a:t>2</a:t>
            </a:r>
            <a:r>
              <a:rPr lang="it-IT" dirty="0">
                <a:solidFill>
                  <a:srgbClr val="00B0F0"/>
                </a:solidFill>
              </a:rPr>
              <a:t>) un’ontologia comune, ovvero un &lt;&lt; un dizionario&gt;&gt; di riferimento che permette a tutti i programmi gestionali sviluppati o utilizzati dalle aziende di produzione o di logistica di parlare una lingua comune, tramite un semplice &lt;&lt;traduttore&gt;&gt;; </a:t>
            </a:r>
            <a:endParaRPr lang="it-IT" dirty="0" smtClean="0">
              <a:solidFill>
                <a:srgbClr val="00B0F0"/>
              </a:solidFill>
            </a:endParaRPr>
          </a:p>
          <a:p>
            <a:r>
              <a:rPr lang="it-IT" dirty="0" smtClean="0">
                <a:solidFill>
                  <a:srgbClr val="00B0F0"/>
                </a:solidFill>
              </a:rPr>
              <a:t>3</a:t>
            </a:r>
            <a:r>
              <a:rPr lang="it-IT" dirty="0">
                <a:solidFill>
                  <a:srgbClr val="00B0F0"/>
                </a:solidFill>
              </a:rPr>
              <a:t>) un insieme di moduli applicativi ( sia per il desktop che per palmare) che forniscono servizi di base ed esemplificano il funzionamento di </a:t>
            </a:r>
            <a:r>
              <a:rPr lang="it-IT" dirty="0" err="1">
                <a:solidFill>
                  <a:srgbClr val="00B0F0"/>
                </a:solidFill>
              </a:rPr>
              <a:t>Stil</a:t>
            </a:r>
            <a:r>
              <a:rPr lang="it-IT" dirty="0"/>
              <a:t>.</a:t>
            </a:r>
          </a:p>
        </p:txBody>
      </p:sp>
      <p:pic>
        <p:nvPicPr>
          <p:cNvPr id="4" name="Immagine 3" descr="D:\documenti  D\CB CONSULTING LOGO\LOGO_COLORE_TRASP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22830" y="96730"/>
            <a:ext cx="12255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754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365129"/>
            <a:ext cx="11130888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L’ESPERIENZA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TOYOTA MATERIAL HANDLING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ITALIA:   LA MISSION…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0904" y="1951630"/>
            <a:ext cx="10515600" cy="5036024"/>
          </a:xfrm>
        </p:spPr>
        <p:txBody>
          <a:bodyPr>
            <a:normAutofit fontScale="70000" lnSpcReduction="20000"/>
          </a:bodyPr>
          <a:lstStyle/>
          <a:p>
            <a:r>
              <a:rPr lang="en-US" sz="3300" dirty="0"/>
              <a:t>“</a:t>
            </a:r>
            <a:r>
              <a:rPr lang="en-US" sz="4000" b="1" dirty="0" err="1">
                <a:solidFill>
                  <a:srgbClr val="00B0F0"/>
                </a:solidFill>
              </a:rPr>
              <a:t>Diventare</a:t>
            </a:r>
            <a:r>
              <a:rPr lang="en-US" sz="4000" b="1" dirty="0">
                <a:solidFill>
                  <a:srgbClr val="00B0F0"/>
                </a:solidFill>
              </a:rPr>
              <a:t> un partner di prima </a:t>
            </a:r>
            <a:r>
              <a:rPr lang="en-US" sz="4000" b="1" dirty="0" err="1">
                <a:solidFill>
                  <a:srgbClr val="00B0F0"/>
                </a:solidFill>
              </a:rPr>
              <a:t>scelta</a:t>
            </a:r>
            <a:r>
              <a:rPr lang="en-US" sz="4000" b="1" dirty="0">
                <a:solidFill>
                  <a:srgbClr val="00B0F0"/>
                </a:solidFill>
              </a:rPr>
              <a:t> per </a:t>
            </a:r>
            <a:r>
              <a:rPr lang="en-US" sz="4000" b="1" dirty="0" err="1">
                <a:solidFill>
                  <a:srgbClr val="00B0F0"/>
                </a:solidFill>
              </a:rPr>
              <a:t>tutti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i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Clienti</a:t>
            </a:r>
            <a:r>
              <a:rPr lang="en-US" sz="4000" b="1" dirty="0">
                <a:solidFill>
                  <a:srgbClr val="00B0F0"/>
                </a:solidFill>
              </a:rPr>
              <a:t> in </a:t>
            </a:r>
            <a:r>
              <a:rPr lang="en-US" sz="4000" b="1" dirty="0" err="1">
                <a:solidFill>
                  <a:srgbClr val="00B0F0"/>
                </a:solidFill>
              </a:rPr>
              <a:t>cerca</a:t>
            </a:r>
            <a:r>
              <a:rPr lang="en-US" sz="4000" b="1" dirty="0">
                <a:solidFill>
                  <a:srgbClr val="00B0F0"/>
                </a:solidFill>
              </a:rPr>
              <a:t> di </a:t>
            </a:r>
            <a:r>
              <a:rPr lang="en-US" sz="4000" b="1" dirty="0" err="1">
                <a:solidFill>
                  <a:srgbClr val="00B0F0"/>
                </a:solidFill>
              </a:rPr>
              <a:t>soluzioni</a:t>
            </a:r>
            <a:r>
              <a:rPr lang="en-US" sz="4000" b="1" dirty="0">
                <a:solidFill>
                  <a:srgbClr val="00B0F0"/>
                </a:solidFill>
              </a:rPr>
              <a:t> per la </a:t>
            </a:r>
            <a:r>
              <a:rPr lang="en-US" sz="4000" b="1" dirty="0" err="1">
                <a:solidFill>
                  <a:srgbClr val="00B0F0"/>
                </a:solidFill>
              </a:rPr>
              <a:t>movimentazione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delle</a:t>
            </a:r>
            <a:r>
              <a:rPr lang="en-US" sz="4000" b="1" dirty="0">
                <a:solidFill>
                  <a:srgbClr val="00B0F0"/>
                </a:solidFill>
              </a:rPr>
              <a:t> merci e venire </a:t>
            </a:r>
            <a:r>
              <a:rPr lang="en-US" sz="4000" b="1" dirty="0" err="1">
                <a:solidFill>
                  <a:srgbClr val="00B0F0"/>
                </a:solidFill>
              </a:rPr>
              <a:t>ampiamente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riconosciuti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sia</a:t>
            </a:r>
            <a:r>
              <a:rPr lang="en-US" sz="4000" b="1" dirty="0">
                <a:solidFill>
                  <a:srgbClr val="00B0F0"/>
                </a:solidFill>
              </a:rPr>
              <a:t> grazie </a:t>
            </a:r>
            <a:r>
              <a:rPr lang="en-US" sz="4000" b="1" dirty="0" err="1">
                <a:solidFill>
                  <a:srgbClr val="00B0F0"/>
                </a:solidFill>
              </a:rPr>
              <a:t>ai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nostri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prodotti</a:t>
            </a:r>
            <a:r>
              <a:rPr lang="en-US" sz="4000" b="1" dirty="0">
                <a:solidFill>
                  <a:srgbClr val="00B0F0"/>
                </a:solidFill>
              </a:rPr>
              <a:t> e </a:t>
            </a:r>
            <a:r>
              <a:rPr lang="en-US" sz="4000" b="1" dirty="0" err="1">
                <a:solidFill>
                  <a:srgbClr val="00B0F0"/>
                </a:solidFill>
              </a:rPr>
              <a:t>servizi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all’avanguardia</a:t>
            </a:r>
            <a:r>
              <a:rPr lang="en-US" sz="4000" b="1" dirty="0">
                <a:solidFill>
                  <a:srgbClr val="00B0F0"/>
                </a:solidFill>
              </a:rPr>
              <a:t>, </a:t>
            </a:r>
            <a:r>
              <a:rPr lang="en-US" sz="4000" b="1" dirty="0" err="1">
                <a:solidFill>
                  <a:srgbClr val="00B0F0"/>
                </a:solidFill>
              </a:rPr>
              <a:t>che</a:t>
            </a:r>
            <a:r>
              <a:rPr lang="en-US" sz="4000" b="1" dirty="0">
                <a:solidFill>
                  <a:srgbClr val="00B0F0"/>
                </a:solidFill>
              </a:rPr>
              <a:t> per </a:t>
            </a:r>
            <a:r>
              <a:rPr lang="en-US" sz="4000" b="1" dirty="0" err="1">
                <a:solidFill>
                  <a:srgbClr val="00B0F0"/>
                </a:solidFill>
              </a:rPr>
              <a:t>il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nostro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profondo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rispetto</a:t>
            </a:r>
            <a:r>
              <a:rPr lang="en-US" sz="4000" b="1" dirty="0">
                <a:solidFill>
                  <a:srgbClr val="00B0F0"/>
                </a:solidFill>
              </a:rPr>
              <a:t> verso la </a:t>
            </a:r>
            <a:r>
              <a:rPr lang="en-US" sz="4000" b="1" dirty="0" err="1">
                <a:solidFill>
                  <a:srgbClr val="00B0F0"/>
                </a:solidFill>
              </a:rPr>
              <a:t>società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civile</a:t>
            </a:r>
            <a:r>
              <a:rPr lang="en-US" sz="4000" b="1" dirty="0">
                <a:solidFill>
                  <a:srgbClr val="00B0F0"/>
                </a:solidFill>
              </a:rPr>
              <a:t>.”</a:t>
            </a:r>
            <a:endParaRPr lang="it-IT" sz="40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00B0F0"/>
                </a:solidFill>
              </a:rPr>
              <a:t> </a:t>
            </a:r>
            <a:endParaRPr lang="it-IT" sz="4000" b="1" dirty="0">
              <a:solidFill>
                <a:srgbClr val="00B0F0"/>
              </a:solidFill>
            </a:endParaRPr>
          </a:p>
          <a:p>
            <a:r>
              <a:rPr lang="en-US" sz="4000" b="1" dirty="0">
                <a:solidFill>
                  <a:srgbClr val="00B0F0"/>
                </a:solidFill>
              </a:rPr>
              <a:t>“</a:t>
            </a:r>
            <a:r>
              <a:rPr lang="en-US" sz="4000" b="1" dirty="0" err="1">
                <a:solidFill>
                  <a:srgbClr val="00B0F0"/>
                </a:solidFill>
              </a:rPr>
              <a:t>Conquistare</a:t>
            </a:r>
            <a:r>
              <a:rPr lang="en-US" sz="4000" b="1" dirty="0">
                <a:solidFill>
                  <a:srgbClr val="00B0F0"/>
                </a:solidFill>
              </a:rPr>
              <a:t> la </a:t>
            </a:r>
            <a:r>
              <a:rPr lang="en-US" sz="4000" b="1" dirty="0" err="1">
                <a:solidFill>
                  <a:srgbClr val="00B0F0"/>
                </a:solidFill>
              </a:rPr>
              <a:t>fiducia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dei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Clienti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consegnando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loro</a:t>
            </a:r>
            <a:r>
              <a:rPr lang="en-US" sz="4000" b="1" dirty="0">
                <a:solidFill>
                  <a:srgbClr val="00B0F0"/>
                </a:solidFill>
              </a:rPr>
              <a:t> non solo </a:t>
            </a:r>
            <a:r>
              <a:rPr lang="en-US" sz="4000" b="1" dirty="0" err="1">
                <a:solidFill>
                  <a:srgbClr val="00B0F0"/>
                </a:solidFill>
              </a:rPr>
              <a:t>prodotti</a:t>
            </a:r>
            <a:r>
              <a:rPr lang="en-US" sz="4000" b="1" dirty="0">
                <a:solidFill>
                  <a:srgbClr val="00B0F0"/>
                </a:solidFill>
              </a:rPr>
              <a:t> e </a:t>
            </a:r>
            <a:r>
              <a:rPr lang="en-US" sz="4000" b="1" dirty="0" err="1">
                <a:solidFill>
                  <a:srgbClr val="00B0F0"/>
                </a:solidFill>
              </a:rPr>
              <a:t>servizi</a:t>
            </a:r>
            <a:r>
              <a:rPr lang="en-US" sz="4000" b="1" dirty="0">
                <a:solidFill>
                  <a:srgbClr val="00B0F0"/>
                </a:solidFill>
              </a:rPr>
              <a:t> di </a:t>
            </a:r>
            <a:r>
              <a:rPr lang="en-US" sz="4000" b="1" dirty="0" err="1">
                <a:solidFill>
                  <a:srgbClr val="00B0F0"/>
                </a:solidFill>
              </a:rPr>
              <a:t>qualità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superiore</a:t>
            </a:r>
            <a:r>
              <a:rPr lang="en-US" sz="4000" b="1" dirty="0">
                <a:solidFill>
                  <a:srgbClr val="00B0F0"/>
                </a:solidFill>
              </a:rPr>
              <a:t>, ma </a:t>
            </a:r>
            <a:r>
              <a:rPr lang="en-US" sz="4000" b="1" dirty="0" err="1">
                <a:solidFill>
                  <a:srgbClr val="00B0F0"/>
                </a:solidFill>
              </a:rPr>
              <a:t>anche</a:t>
            </a:r>
            <a:r>
              <a:rPr lang="en-US" sz="4000" b="1" dirty="0">
                <a:solidFill>
                  <a:srgbClr val="00B0F0"/>
                </a:solidFill>
              </a:rPr>
              <a:t> in </a:t>
            </a:r>
            <a:r>
              <a:rPr lang="en-US" sz="4000" b="1" dirty="0" err="1">
                <a:solidFill>
                  <a:srgbClr val="00B0F0"/>
                </a:solidFill>
              </a:rPr>
              <a:t>grado</a:t>
            </a:r>
            <a:r>
              <a:rPr lang="en-US" sz="4000" b="1" dirty="0">
                <a:solidFill>
                  <a:srgbClr val="00B0F0"/>
                </a:solidFill>
              </a:rPr>
              <a:t> di </a:t>
            </a:r>
            <a:r>
              <a:rPr lang="en-US" sz="4000" b="1" dirty="0" err="1">
                <a:solidFill>
                  <a:srgbClr val="00B0F0"/>
                </a:solidFill>
              </a:rPr>
              <a:t>fornire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valore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aggiunto</a:t>
            </a:r>
            <a:r>
              <a:rPr lang="en-US" sz="4000" b="1" dirty="0">
                <a:solidFill>
                  <a:srgbClr val="00B0F0"/>
                </a:solidFill>
              </a:rPr>
              <a:t> al </a:t>
            </a:r>
            <a:r>
              <a:rPr lang="en-US" sz="4000" b="1" dirty="0" err="1">
                <a:solidFill>
                  <a:srgbClr val="00B0F0"/>
                </a:solidFill>
              </a:rPr>
              <a:t>loro</a:t>
            </a:r>
            <a:r>
              <a:rPr lang="en-US" sz="4000" b="1" dirty="0">
                <a:solidFill>
                  <a:srgbClr val="00B0F0"/>
                </a:solidFill>
              </a:rPr>
              <a:t> business.”</a:t>
            </a:r>
            <a:endParaRPr lang="it-IT" sz="4000" b="1" dirty="0">
              <a:solidFill>
                <a:srgbClr val="00B0F0"/>
              </a:solidFill>
            </a:endParaRPr>
          </a:p>
          <a:p>
            <a:endParaRPr lang="it-IT" sz="40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00B0F0"/>
                </a:solidFill>
              </a:rPr>
              <a:t> </a:t>
            </a:r>
            <a:endParaRPr lang="it-IT" sz="4000" b="1" dirty="0">
              <a:solidFill>
                <a:srgbClr val="00B0F0"/>
              </a:solidFill>
            </a:endParaRPr>
          </a:p>
          <a:p>
            <a:r>
              <a:rPr lang="en-US" sz="4000" b="1" dirty="0">
                <a:solidFill>
                  <a:srgbClr val="00B0F0"/>
                </a:solidFill>
              </a:rPr>
              <a:t>“</a:t>
            </a:r>
            <a:r>
              <a:rPr lang="en-US" sz="4000" b="1" dirty="0" err="1">
                <a:solidFill>
                  <a:srgbClr val="00B0F0"/>
                </a:solidFill>
              </a:rPr>
              <a:t>Rispettare</a:t>
            </a:r>
            <a:r>
              <a:rPr lang="en-US" sz="4000" b="1" dirty="0">
                <a:solidFill>
                  <a:srgbClr val="00B0F0"/>
                </a:solidFill>
              </a:rPr>
              <a:t> le </a:t>
            </a:r>
            <a:r>
              <a:rPr lang="en-US" sz="4000" b="1" dirty="0" err="1">
                <a:solidFill>
                  <a:srgbClr val="00B0F0"/>
                </a:solidFill>
              </a:rPr>
              <a:t>aspettative</a:t>
            </a:r>
            <a:r>
              <a:rPr lang="en-US" sz="4000" b="1" dirty="0">
                <a:solidFill>
                  <a:srgbClr val="00B0F0"/>
                </a:solidFill>
              </a:rPr>
              <a:t> e le </a:t>
            </a:r>
            <a:r>
              <a:rPr lang="en-US" sz="4000" b="1" dirty="0" err="1">
                <a:solidFill>
                  <a:srgbClr val="00B0F0"/>
                </a:solidFill>
              </a:rPr>
              <a:t>ambizioni</a:t>
            </a:r>
            <a:r>
              <a:rPr lang="en-US" sz="4000" b="1" dirty="0">
                <a:solidFill>
                  <a:srgbClr val="00B0F0"/>
                </a:solidFill>
              </a:rPr>
              <a:t> di </a:t>
            </a:r>
            <a:r>
              <a:rPr lang="en-US" sz="4000" b="1" dirty="0" err="1">
                <a:solidFill>
                  <a:srgbClr val="00B0F0"/>
                </a:solidFill>
              </a:rPr>
              <a:t>dipendenti</a:t>
            </a:r>
            <a:r>
              <a:rPr lang="en-US" sz="4000" b="1" dirty="0">
                <a:solidFill>
                  <a:srgbClr val="00B0F0"/>
                </a:solidFill>
              </a:rPr>
              <a:t>, dealers &amp; partners </a:t>
            </a:r>
            <a:r>
              <a:rPr lang="en-US" sz="4000" b="1" dirty="0" err="1">
                <a:solidFill>
                  <a:srgbClr val="00B0F0"/>
                </a:solidFill>
              </a:rPr>
              <a:t>attraverso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una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costante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ricerca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volta</a:t>
            </a:r>
            <a:r>
              <a:rPr lang="en-US" sz="4000" b="1" dirty="0">
                <a:solidFill>
                  <a:srgbClr val="00B0F0"/>
                </a:solidFill>
              </a:rPr>
              <a:t> al </a:t>
            </a:r>
            <a:r>
              <a:rPr lang="en-US" sz="4000" b="1" dirty="0" err="1">
                <a:solidFill>
                  <a:srgbClr val="00B0F0"/>
                </a:solidFill>
              </a:rPr>
              <a:t>miglioramento</a:t>
            </a:r>
            <a:r>
              <a:rPr lang="en-US" sz="4000" b="1" dirty="0">
                <a:solidFill>
                  <a:srgbClr val="00B0F0"/>
                </a:solidFill>
              </a:rPr>
              <a:t>.”</a:t>
            </a:r>
            <a:endParaRPr lang="it-IT" sz="40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it-IT" dirty="0"/>
          </a:p>
        </p:txBody>
      </p:sp>
      <p:pic>
        <p:nvPicPr>
          <p:cNvPr id="4" name="Immagine 3" descr="D:\documenti  D\CB CONSULTING LOGO\LOGO_COLORE_TRASP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22830" y="96730"/>
            <a:ext cx="12255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762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esentazione vuota">
  <a:themeElements>
    <a:clrScheme name="1_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resentazione vuo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2389" tIns="36415" rIns="68376" bIns="36415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2389" tIns="36415" rIns="68376" bIns="36415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1_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zione vuo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zione vuo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zione vuo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zione vuo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zione vuo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zione vuo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2368</TotalTime>
  <Words>1038</Words>
  <Application>Microsoft Office PowerPoint</Application>
  <PresentationFormat>Personalizzato</PresentationFormat>
  <Paragraphs>178</Paragraphs>
  <Slides>18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1" baseType="lpstr">
      <vt:lpstr>Tema di Office</vt:lpstr>
      <vt:lpstr>1_Presentazione vuota</vt:lpstr>
      <vt:lpstr>Worksheet</vt:lpstr>
      <vt:lpstr>Presentazione standard di PowerPoint</vt:lpstr>
      <vt:lpstr>Presentazione standard di PowerPoint</vt:lpstr>
      <vt:lpstr>       IL CAMBIO DI SECOLO E DI VOCABOLARI</vt:lpstr>
      <vt:lpstr>Presentazione standard di PowerPoint</vt:lpstr>
      <vt:lpstr>        IL FARE  «CON MENO» COINVOLGE      PESANTEMENTE IL PROCESSO LOGISTICO</vt:lpstr>
      <vt:lpstr>    L’EVOLUZIONE DEI MODELLI ORGANIZZATIVI</vt:lpstr>
      <vt:lpstr>                   3PL  -&gt;   4PL  -&gt;  5PL…</vt:lpstr>
      <vt:lpstr>L’ESPERIENZA  S.T.I.L. (STRUMENTI TELEMATICI PER L’INTEGRAZIONE LOGISTICA)  IN EMILIA ROMAGNA</vt:lpstr>
      <vt:lpstr>      L’ESPERIENZA TOYOTA MATERIAL HANDLING  ITALIA:   LA MISSION…</vt:lpstr>
      <vt:lpstr>     LE ATTIVITÀ  ATTUALI TOYOTA MATERIAL HANDLING</vt:lpstr>
      <vt:lpstr>        I BENEFICI DEL MODELLO   5 P L </vt:lpstr>
      <vt:lpstr>                  L’EVOLUZIONE DELLA CULTURA       ORGANIZZATIVA</vt:lpstr>
      <vt:lpstr>                  LA RETE…</vt:lpstr>
      <vt:lpstr>Presentazione standard di PowerPoint</vt:lpstr>
      <vt:lpstr>Presentazione standard di PowerPoint</vt:lpstr>
      <vt:lpstr>                                                          OGGI E DOMANI</vt:lpstr>
      <vt:lpstr>UNO STRUMENTO PER  MISURARE E MIGLIORARE LA QUALITÀ DELLA COLLABORAZIONE TRA I PARTNER:     IL CO.A.T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cristian</dc:creator>
  <cp:lastModifiedBy>claudio bonasia</cp:lastModifiedBy>
  <cp:revision>218</cp:revision>
  <dcterms:created xsi:type="dcterms:W3CDTF">2014-07-16T16:47:14Z</dcterms:created>
  <dcterms:modified xsi:type="dcterms:W3CDTF">2014-11-24T23:30:01Z</dcterms:modified>
</cp:coreProperties>
</file>