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3" r:id="rId3"/>
    <p:sldMasterId id="2147483686" r:id="rId4"/>
    <p:sldMasterId id="2147483699" r:id="rId5"/>
  </p:sldMasterIdLst>
  <p:sldIdLst>
    <p:sldId id="256" r:id="rId6"/>
    <p:sldId id="311" r:id="rId7"/>
    <p:sldId id="301" r:id="rId8"/>
    <p:sldId id="302" r:id="rId9"/>
    <p:sldId id="303" r:id="rId10"/>
    <p:sldId id="304" r:id="rId11"/>
    <p:sldId id="305" r:id="rId12"/>
    <p:sldId id="258" r:id="rId13"/>
    <p:sldId id="259" r:id="rId14"/>
    <p:sldId id="306" r:id="rId15"/>
    <p:sldId id="260" r:id="rId16"/>
    <p:sldId id="307" r:id="rId17"/>
    <p:sldId id="308" r:id="rId18"/>
    <p:sldId id="309" r:id="rId19"/>
    <p:sldId id="310" r:id="rId20"/>
    <p:sldId id="261" r:id="rId21"/>
    <p:sldId id="262" r:id="rId22"/>
    <p:sldId id="263" r:id="rId23"/>
    <p:sldId id="264" r:id="rId24"/>
    <p:sldId id="265" r:id="rId25"/>
    <p:sldId id="266" r:id="rId26"/>
    <p:sldId id="267"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8" r:id="rId52"/>
    <p:sldId id="299" r:id="rId53"/>
  </p:sldIdLst>
  <p:sldSz cx="9144000" cy="6858000" type="screen4x3"/>
  <p:notesSz cx="6797675" cy="9926638"/>
  <p:defaultTextStyle>
    <a:defPPr>
      <a:defRPr lang="it-IT"/>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rvSITC\SITC\TC\MonitoraggioTraffico\Elaborazioni\analisi_merci_per_ministero\Elaborazioni%20Veicoli%20Merci%20Milano%20per%20MI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rvSITC\SITC\TC\MonitoraggioTraffico\Elaborazioni\analisi_merci_per_ministero\Elaborazioni%20Veicoli%20Merci%20Milano%20per%20MI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20"/>
      <c:rotY val="150"/>
      <c:rAngAx val="0"/>
      <c:perspective val="0"/>
    </c:view3D>
    <c:floor>
      <c:thickness val="0"/>
    </c:floor>
    <c:sideWall>
      <c:thickness val="0"/>
    </c:sideWall>
    <c:backWall>
      <c:thickness val="0"/>
    </c:backWall>
    <c:plotArea>
      <c:layout>
        <c:manualLayout>
          <c:layoutTarget val="inner"/>
          <c:xMode val="edge"/>
          <c:yMode val="edge"/>
          <c:x val="1.6491161496379334E-2"/>
          <c:y val="8.3104069473600828E-2"/>
          <c:w val="0.8481421749992093"/>
          <c:h val="0.8496454498788043"/>
        </c:manualLayout>
      </c:layout>
      <c:pie3DChart>
        <c:varyColors val="1"/>
        <c:ser>
          <c:idx val="0"/>
          <c:order val="0"/>
          <c:tx>
            <c:strRef>
              <c:f>'veicoli in ingresso'!$A$242</c:f>
              <c:strCache>
                <c:ptCount val="1"/>
                <c:pt idx="0">
                  <c:v>DI TERZI</c:v>
                </c:pt>
              </c:strCache>
            </c:strRef>
          </c:tx>
          <c:explosion val="4"/>
          <c:cat>
            <c:strRef>
              <c:f>'veicoli in ingresso'!$B$239:$I$239</c:f>
              <c:strCache>
                <c:ptCount val="8"/>
                <c:pt idx="0">
                  <c:v>EURO0</c:v>
                </c:pt>
                <c:pt idx="1">
                  <c:v>EURO1</c:v>
                </c:pt>
                <c:pt idx="2">
                  <c:v>EURO2</c:v>
                </c:pt>
                <c:pt idx="3">
                  <c:v>EURO3</c:v>
                </c:pt>
                <c:pt idx="4">
                  <c:v>EURO4</c:v>
                </c:pt>
                <c:pt idx="5">
                  <c:v>EURO5</c:v>
                </c:pt>
                <c:pt idx="6">
                  <c:v>EURO6</c:v>
                </c:pt>
                <c:pt idx="7">
                  <c:v>NC</c:v>
                </c:pt>
              </c:strCache>
            </c:strRef>
          </c:cat>
          <c:val>
            <c:numRef>
              <c:f>'veicoli in ingresso'!$B$242:$I$242</c:f>
              <c:numCache>
                <c:formatCode>_-* #,##0_-;\-* #,##0_-;_-* "-"??_-;_-@_-</c:formatCode>
                <c:ptCount val="8"/>
                <c:pt idx="0">
                  <c:v>2.9</c:v>
                </c:pt>
                <c:pt idx="1">
                  <c:v>1.2222222222222219</c:v>
                </c:pt>
                <c:pt idx="2">
                  <c:v>8.9</c:v>
                </c:pt>
                <c:pt idx="3">
                  <c:v>72.849999999999994</c:v>
                </c:pt>
                <c:pt idx="4">
                  <c:v>892.15</c:v>
                </c:pt>
                <c:pt idx="5">
                  <c:v>858.15</c:v>
                </c:pt>
                <c:pt idx="6">
                  <c:v>1</c:v>
                </c:pt>
                <c:pt idx="7">
                  <c:v>33.300000000000004</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20"/>
      <c:rotY val="150"/>
      <c:rAngAx val="0"/>
      <c:perspective val="0"/>
    </c:view3D>
    <c:floor>
      <c:thickness val="0"/>
    </c:floor>
    <c:sideWall>
      <c:thickness val="0"/>
    </c:sideWall>
    <c:backWall>
      <c:thickness val="0"/>
    </c:backWall>
    <c:plotArea>
      <c:layout>
        <c:manualLayout>
          <c:layoutTarget val="inner"/>
          <c:xMode val="edge"/>
          <c:yMode val="edge"/>
          <c:x val="1.6491161496379223E-2"/>
          <c:y val="8.3104069473600758E-2"/>
          <c:w val="0.8481421749992093"/>
          <c:h val="0.84964544987880475"/>
        </c:manualLayout>
      </c:layout>
      <c:pie3DChart>
        <c:varyColors val="1"/>
        <c:ser>
          <c:idx val="0"/>
          <c:order val="0"/>
          <c:tx>
            <c:strRef>
              <c:f>'veicoli in ingresso'!$A$240</c:f>
              <c:strCache>
                <c:ptCount val="1"/>
                <c:pt idx="0">
                  <c:v>CONTO PROPRIO</c:v>
                </c:pt>
              </c:strCache>
            </c:strRef>
          </c:tx>
          <c:explosion val="4"/>
          <c:cat>
            <c:strRef>
              <c:f>'veicoli in ingresso'!$B$239:$I$239</c:f>
              <c:strCache>
                <c:ptCount val="8"/>
                <c:pt idx="0">
                  <c:v>EURO0</c:v>
                </c:pt>
                <c:pt idx="1">
                  <c:v>EURO1</c:v>
                </c:pt>
                <c:pt idx="2">
                  <c:v>EURO2</c:v>
                </c:pt>
                <c:pt idx="3">
                  <c:v>EURO3</c:v>
                </c:pt>
                <c:pt idx="4">
                  <c:v>EURO4</c:v>
                </c:pt>
                <c:pt idx="5">
                  <c:v>EURO5</c:v>
                </c:pt>
                <c:pt idx="6">
                  <c:v>EURO6</c:v>
                </c:pt>
                <c:pt idx="7">
                  <c:v>NC</c:v>
                </c:pt>
              </c:strCache>
            </c:strRef>
          </c:cat>
          <c:val>
            <c:numRef>
              <c:f>'veicoli in ingresso'!$B$240:$I$240</c:f>
              <c:numCache>
                <c:formatCode>_-* #,##0_-;\-* #,##0_-;_-* "-"??_-;_-@_-</c:formatCode>
                <c:ptCount val="8"/>
                <c:pt idx="0">
                  <c:v>2.8947368421052642</c:v>
                </c:pt>
                <c:pt idx="1">
                  <c:v>27.650000000000031</c:v>
                </c:pt>
                <c:pt idx="2">
                  <c:v>136.85000000000082</c:v>
                </c:pt>
                <c:pt idx="3">
                  <c:v>505.7</c:v>
                </c:pt>
                <c:pt idx="4">
                  <c:v>2864.75</c:v>
                </c:pt>
                <c:pt idx="5">
                  <c:v>1279.3</c:v>
                </c:pt>
                <c:pt idx="6">
                  <c:v>1.3076923076923013</c:v>
                </c:pt>
                <c:pt idx="7">
                  <c:v>35.200000000000003</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rtl="0">
            <a:defRPr/>
          </a:pPr>
          <a:endParaRPr lang="it-IT"/>
        </a:p>
      </c:txPr>
    </c:legend>
    <c:plotVisOnly val="1"/>
    <c:dispBlanksAs val="gap"/>
    <c:showDLblsOverMax val="0"/>
  </c:chart>
  <c:spPr>
    <a:noFill/>
    <a:ln>
      <a:noFill/>
    </a:ln>
  </c:spPr>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drawing1.xml><?xml version="1.0" encoding="utf-8"?>
<c:userShapes xmlns:c="http://schemas.openxmlformats.org/drawingml/2006/chart">
  <cdr:relSizeAnchor xmlns:cdr="http://schemas.openxmlformats.org/drawingml/2006/chartDrawing">
    <cdr:from>
      <cdr:x>0.22662</cdr:x>
      <cdr:y>0.03704</cdr:y>
    </cdr:from>
    <cdr:to>
      <cdr:x>0.77466</cdr:x>
      <cdr:y>0.13181</cdr:y>
    </cdr:to>
    <cdr:sp macro="" textlink="">
      <cdr:nvSpPr>
        <cdr:cNvPr id="2" name="CasellaDiTesto 1"/>
        <cdr:cNvSpPr txBox="1"/>
      </cdr:nvSpPr>
      <cdr:spPr>
        <a:xfrm xmlns:a="http://schemas.openxmlformats.org/drawingml/2006/main">
          <a:off x="1077583" y="129934"/>
          <a:ext cx="2605897" cy="33247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it-IT" sz="1100" b="1"/>
            <a:t>CONTO TERZI</a:t>
          </a:r>
        </a:p>
      </cdr:txBody>
    </cdr:sp>
  </cdr:relSizeAnchor>
</c:userShapes>
</file>

<file path=ppt/drawings/drawing2.xml><?xml version="1.0" encoding="utf-8"?>
<c:userShapes xmlns:c="http://schemas.openxmlformats.org/drawingml/2006/chart">
  <cdr:relSizeAnchor xmlns:cdr="http://schemas.openxmlformats.org/drawingml/2006/chartDrawing">
    <cdr:from>
      <cdr:x>0.28544</cdr:x>
      <cdr:y>0.01797</cdr:y>
    </cdr:from>
    <cdr:to>
      <cdr:x>0.83365</cdr:x>
      <cdr:y>0.11298</cdr:y>
    </cdr:to>
    <cdr:sp macro="" textlink="">
      <cdr:nvSpPr>
        <cdr:cNvPr id="2" name="CasellaDiTesto 1"/>
        <cdr:cNvSpPr txBox="1"/>
      </cdr:nvSpPr>
      <cdr:spPr>
        <a:xfrm xmlns:a="http://schemas.openxmlformats.org/drawingml/2006/main">
          <a:off x="1356863" y="62901"/>
          <a:ext cx="2605897" cy="33247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it-IT" sz="1100" b="1" dirty="0"/>
            <a:t>CONTO PROPRIO</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0292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0292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80447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8523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8930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1719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62181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1497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91547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8018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39598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31005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04788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122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09855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40236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68497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7230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86965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8115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11120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37892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35422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85488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75203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586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0077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4345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11960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9622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17550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35943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65150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4833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43082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97210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96253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807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93832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6211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27225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77120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979822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985813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53821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09494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19312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589306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3A09DE-2E77-4BC2-A8D8-C1B8C72B1D95}" type="datetimeFigureOut">
              <a:rPr lang="it-IT" smtClean="0">
                <a:solidFill>
                  <a:prstClr val="black">
                    <a:tint val="75000"/>
                  </a:prstClr>
                </a:solidFill>
              </a:rPr>
              <a:pPr/>
              <a:t>28/11/2014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FD829E1-CC7D-4E02-82C5-2F9353A43C3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32517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03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2051" name="Rectangle 3"/>
          <p:cNvSpPr>
            <a:spLocks noGrp="1" noChangeArrowheads="1"/>
          </p:cNvSpPr>
          <p:nvPr>
            <p:ph type="body" idx="1"/>
          </p:nvPr>
        </p:nvSpPr>
        <p:spPr bwMode="auto">
          <a:xfrm>
            <a:off x="685800" y="1981200"/>
            <a:ext cx="7772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hlink"/>
          </a:solidFill>
          <a:latin typeface="+mj-lt"/>
          <a:ea typeface="+mj-ea"/>
          <a:cs typeface="+mj-cs"/>
        </a:defRPr>
      </a:lvl1pPr>
      <a:lvl2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hlink"/>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hlink"/>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hlink"/>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hlink"/>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A3A09DE-2E77-4BC2-A8D8-C1B8C72B1D95}" type="datetimeFigureOut">
              <a:rPr lang="it-IT" smtClean="0">
                <a:solidFill>
                  <a:prstClr val="black">
                    <a:tint val="75000"/>
                  </a:prstClr>
                </a:solidFill>
                <a:latin typeface="Calibri"/>
                <a:ea typeface="+mn-ea"/>
              </a:rPr>
              <a:pPr eaLnBrk="1" fontAlgn="auto" hangingPunct="1">
                <a:spcBef>
                  <a:spcPts val="0"/>
                </a:spcBef>
                <a:spcAft>
                  <a:spcPts val="0"/>
                </a:spcAft>
              </a:pPr>
              <a:t>28/11/2014</a:t>
            </a:fld>
            <a:endParaRPr lang="it-IT">
              <a:solidFill>
                <a:prstClr val="black">
                  <a:tint val="75000"/>
                </a:prstClr>
              </a:solidFill>
              <a:latin typeface="Calibri"/>
              <a:ea typeface="+mn-ea"/>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it-IT">
              <a:solidFill>
                <a:prstClr val="black">
                  <a:tint val="75000"/>
                </a:prstClr>
              </a:solidFill>
              <a:latin typeface="Calibri"/>
              <a:ea typeface="+mn-ea"/>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FD829E1-CC7D-4E02-82C5-2F9353A43C3D}" type="slidenum">
              <a:rPr lang="it-IT" smtClean="0">
                <a:solidFill>
                  <a:prstClr val="black">
                    <a:tint val="75000"/>
                  </a:prstClr>
                </a:solidFill>
                <a:latin typeface="Calibri"/>
                <a:ea typeface="+mn-ea"/>
              </a:rPr>
              <a:pPr eaLnBrk="1" fontAlgn="auto" hangingPunct="1">
                <a:spcBef>
                  <a:spcPts val="0"/>
                </a:spcBef>
                <a:spcAft>
                  <a:spcPts val="0"/>
                </a:spcAft>
              </a:pPr>
              <a:t>‹N›</a:t>
            </a:fld>
            <a:endParaRPr lang="it-IT">
              <a:solidFill>
                <a:prstClr val="black">
                  <a:tint val="75000"/>
                </a:prstClr>
              </a:solidFill>
              <a:latin typeface="Calibri"/>
              <a:ea typeface="+mn-ea"/>
            </a:endParaRPr>
          </a:p>
        </p:txBody>
      </p:sp>
    </p:spTree>
    <p:extLst>
      <p:ext uri="{BB962C8B-B14F-4D97-AF65-F5344CB8AC3E}">
        <p14:creationId xmlns:p14="http://schemas.microsoft.com/office/powerpoint/2010/main" val="3080663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A3A09DE-2E77-4BC2-A8D8-C1B8C72B1D95}" type="datetimeFigureOut">
              <a:rPr lang="it-IT" smtClean="0">
                <a:solidFill>
                  <a:prstClr val="black">
                    <a:tint val="75000"/>
                  </a:prstClr>
                </a:solidFill>
                <a:latin typeface="Calibri"/>
                <a:ea typeface="+mn-ea"/>
              </a:rPr>
              <a:pPr eaLnBrk="1" fontAlgn="auto" hangingPunct="1">
                <a:spcBef>
                  <a:spcPts val="0"/>
                </a:spcBef>
                <a:spcAft>
                  <a:spcPts val="0"/>
                </a:spcAft>
              </a:pPr>
              <a:t>28/11/2014</a:t>
            </a:fld>
            <a:endParaRPr lang="it-IT">
              <a:solidFill>
                <a:prstClr val="black">
                  <a:tint val="75000"/>
                </a:prstClr>
              </a:solidFill>
              <a:latin typeface="Calibri"/>
              <a:ea typeface="+mn-ea"/>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it-IT">
              <a:solidFill>
                <a:prstClr val="black">
                  <a:tint val="75000"/>
                </a:prstClr>
              </a:solidFill>
              <a:latin typeface="Calibri"/>
              <a:ea typeface="+mn-ea"/>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FD829E1-CC7D-4E02-82C5-2F9353A43C3D}" type="slidenum">
              <a:rPr lang="it-IT" smtClean="0">
                <a:solidFill>
                  <a:prstClr val="black">
                    <a:tint val="75000"/>
                  </a:prstClr>
                </a:solidFill>
                <a:latin typeface="Calibri"/>
                <a:ea typeface="+mn-ea"/>
              </a:rPr>
              <a:pPr eaLnBrk="1" fontAlgn="auto" hangingPunct="1">
                <a:spcBef>
                  <a:spcPts val="0"/>
                </a:spcBef>
                <a:spcAft>
                  <a:spcPts val="0"/>
                </a:spcAft>
              </a:pPr>
              <a:t>‹N›</a:t>
            </a:fld>
            <a:endParaRPr lang="it-IT">
              <a:solidFill>
                <a:prstClr val="black">
                  <a:tint val="75000"/>
                </a:prstClr>
              </a:solidFill>
              <a:latin typeface="Calibri"/>
              <a:ea typeface="+mn-ea"/>
            </a:endParaRPr>
          </a:p>
        </p:txBody>
      </p:sp>
    </p:spTree>
    <p:extLst>
      <p:ext uri="{BB962C8B-B14F-4D97-AF65-F5344CB8AC3E}">
        <p14:creationId xmlns:p14="http://schemas.microsoft.com/office/powerpoint/2010/main" val="7746894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A3A09DE-2E77-4BC2-A8D8-C1B8C72B1D95}" type="datetimeFigureOut">
              <a:rPr lang="it-IT" smtClean="0">
                <a:solidFill>
                  <a:prstClr val="black">
                    <a:tint val="75000"/>
                  </a:prstClr>
                </a:solidFill>
                <a:latin typeface="Calibri"/>
                <a:ea typeface="+mn-ea"/>
              </a:rPr>
              <a:pPr eaLnBrk="1" fontAlgn="auto" hangingPunct="1">
                <a:spcBef>
                  <a:spcPts val="0"/>
                </a:spcBef>
                <a:spcAft>
                  <a:spcPts val="0"/>
                </a:spcAft>
              </a:pPr>
              <a:t>28/11/2014</a:t>
            </a:fld>
            <a:endParaRPr lang="it-IT">
              <a:solidFill>
                <a:prstClr val="black">
                  <a:tint val="75000"/>
                </a:prstClr>
              </a:solidFill>
              <a:latin typeface="Calibri"/>
              <a:ea typeface="+mn-ea"/>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it-IT">
              <a:solidFill>
                <a:prstClr val="black">
                  <a:tint val="75000"/>
                </a:prstClr>
              </a:solidFill>
              <a:latin typeface="Calibri"/>
              <a:ea typeface="+mn-ea"/>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FD829E1-CC7D-4E02-82C5-2F9353A43C3D}" type="slidenum">
              <a:rPr lang="it-IT" smtClean="0">
                <a:solidFill>
                  <a:prstClr val="black">
                    <a:tint val="75000"/>
                  </a:prstClr>
                </a:solidFill>
                <a:latin typeface="Calibri"/>
                <a:ea typeface="+mn-ea"/>
              </a:rPr>
              <a:pPr eaLnBrk="1" fontAlgn="auto" hangingPunct="1">
                <a:spcBef>
                  <a:spcPts val="0"/>
                </a:spcBef>
                <a:spcAft>
                  <a:spcPts val="0"/>
                </a:spcAft>
              </a:pPr>
              <a:t>‹N›</a:t>
            </a:fld>
            <a:endParaRPr lang="it-IT">
              <a:solidFill>
                <a:prstClr val="black">
                  <a:tint val="75000"/>
                </a:prstClr>
              </a:solidFill>
              <a:latin typeface="Calibri"/>
              <a:ea typeface="+mn-ea"/>
            </a:endParaRPr>
          </a:p>
        </p:txBody>
      </p:sp>
    </p:spTree>
    <p:extLst>
      <p:ext uri="{BB962C8B-B14F-4D97-AF65-F5344CB8AC3E}">
        <p14:creationId xmlns:p14="http://schemas.microsoft.com/office/powerpoint/2010/main" val="26336690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A3A09DE-2E77-4BC2-A8D8-C1B8C72B1D95}" type="datetimeFigureOut">
              <a:rPr lang="it-IT" smtClean="0">
                <a:solidFill>
                  <a:prstClr val="black">
                    <a:tint val="75000"/>
                  </a:prstClr>
                </a:solidFill>
                <a:latin typeface="Calibri"/>
                <a:ea typeface="+mn-ea"/>
              </a:rPr>
              <a:pPr eaLnBrk="1" fontAlgn="auto" hangingPunct="1">
                <a:spcBef>
                  <a:spcPts val="0"/>
                </a:spcBef>
                <a:spcAft>
                  <a:spcPts val="0"/>
                </a:spcAft>
              </a:pPr>
              <a:t>28/11/2014</a:t>
            </a:fld>
            <a:endParaRPr lang="it-IT">
              <a:solidFill>
                <a:prstClr val="black">
                  <a:tint val="75000"/>
                </a:prstClr>
              </a:solidFill>
              <a:latin typeface="Calibri"/>
              <a:ea typeface="+mn-ea"/>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it-IT">
              <a:solidFill>
                <a:prstClr val="black">
                  <a:tint val="75000"/>
                </a:prstClr>
              </a:solidFill>
              <a:latin typeface="Calibri"/>
              <a:ea typeface="+mn-ea"/>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FD829E1-CC7D-4E02-82C5-2F9353A43C3D}" type="slidenum">
              <a:rPr lang="it-IT" smtClean="0">
                <a:solidFill>
                  <a:prstClr val="black">
                    <a:tint val="75000"/>
                  </a:prstClr>
                </a:solidFill>
                <a:latin typeface="Calibri"/>
                <a:ea typeface="+mn-ea"/>
              </a:rPr>
              <a:pPr eaLnBrk="1" fontAlgn="auto" hangingPunct="1">
                <a:spcBef>
                  <a:spcPts val="0"/>
                </a:spcBef>
                <a:spcAft>
                  <a:spcPts val="0"/>
                </a:spcAft>
              </a:pPr>
              <a:t>‹N›</a:t>
            </a:fld>
            <a:endParaRPr lang="it-IT">
              <a:solidFill>
                <a:prstClr val="black">
                  <a:tint val="75000"/>
                </a:prstClr>
              </a:solidFill>
              <a:latin typeface="Calibri"/>
              <a:ea typeface="+mn-ea"/>
            </a:endParaRPr>
          </a:p>
        </p:txBody>
      </p:sp>
    </p:spTree>
    <p:extLst>
      <p:ext uri="{BB962C8B-B14F-4D97-AF65-F5344CB8AC3E}">
        <p14:creationId xmlns:p14="http://schemas.microsoft.com/office/powerpoint/2010/main" val="11045508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slideLayout" Target="../slideLayouts/slideLayout2.xml"/><Relationship Id="rId7" Type="http://schemas.openxmlformats.org/officeDocument/2006/relationships/image" Target="../media/image32.emf"/><Relationship Id="rId12" Type="http://schemas.openxmlformats.org/officeDocument/2006/relationships/image" Target="../media/image39.png"/><Relationship Id="rId17" Type="http://schemas.openxmlformats.org/officeDocument/2006/relationships/image" Target="../media/image42.jpeg"/><Relationship Id="rId2" Type="http://schemas.openxmlformats.org/officeDocument/2006/relationships/tags" Target="../tags/tag1.xml"/><Relationship Id="rId16" Type="http://schemas.openxmlformats.org/officeDocument/2006/relationships/image" Target="../media/image41.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8.wmf"/><Relationship Id="rId5" Type="http://schemas.openxmlformats.org/officeDocument/2006/relationships/image" Target="../media/image34.png"/><Relationship Id="rId15" Type="http://schemas.openxmlformats.org/officeDocument/2006/relationships/image" Target="../media/image33.emf"/><Relationship Id="rId10" Type="http://schemas.openxmlformats.org/officeDocument/2006/relationships/image" Target="../media/image37.png"/><Relationship Id="rId4" Type="http://schemas.openxmlformats.org/officeDocument/2006/relationships/image" Target="../media/image13.wmf"/><Relationship Id="rId9" Type="http://schemas.openxmlformats.org/officeDocument/2006/relationships/image" Target="../media/image36.png"/><Relationship Id="rId1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43.jpeg"/><Relationship Id="rId4" Type="http://schemas.openxmlformats.org/officeDocument/2006/relationships/tags" Target="../tags/tag5.xml"/><Relationship Id="rId9" Type="http://schemas.openxmlformats.org/officeDocument/2006/relationships/image" Target="../media/image13.wmf"/></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0"/>
          <p:cNvSpPr/>
          <p:nvPr/>
        </p:nvSpPr>
        <p:spPr>
          <a:xfrm>
            <a:off x="228600" y="333375"/>
            <a:ext cx="8707438" cy="1223963"/>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800" cap="all" dirty="0">
              <a:latin typeface="Gotham Book"/>
              <a:cs typeface="Gotham Book"/>
            </a:endParaRPr>
          </a:p>
        </p:txBody>
      </p:sp>
      <p:sp>
        <p:nvSpPr>
          <p:cNvPr id="3075" name="Rectangle 8"/>
          <p:cNvSpPr>
            <a:spLocks noChangeArrowheads="1"/>
          </p:cNvSpPr>
          <p:nvPr/>
        </p:nvSpPr>
        <p:spPr bwMode="auto">
          <a:xfrm>
            <a:off x="357188" y="333375"/>
            <a:ext cx="4562475" cy="1938338"/>
          </a:xfrm>
          <a:prstGeom prst="rect">
            <a:avLst/>
          </a:prstGeom>
          <a:noFill/>
          <a:ln w="9525">
            <a:noFill/>
            <a:miter lim="800000"/>
            <a:headEnd/>
            <a:tailEnd/>
          </a:ln>
        </p:spPr>
        <p:txBody>
          <a:bodyPr>
            <a:spAutoFit/>
          </a:bodyPr>
          <a:lstStyle/>
          <a:p>
            <a:r>
              <a:rPr lang="it-IT" b="1">
                <a:solidFill>
                  <a:schemeClr val="bg1"/>
                </a:solidFill>
                <a:latin typeface="Calibri" pitchFamily="34" charset="0"/>
              </a:rPr>
              <a:t>PIANO URBANO</a:t>
            </a:r>
          </a:p>
          <a:p>
            <a:r>
              <a:rPr lang="it-IT" b="1">
                <a:solidFill>
                  <a:schemeClr val="bg1"/>
                </a:solidFill>
                <a:latin typeface="Calibri" pitchFamily="34" charset="0"/>
              </a:rPr>
              <a:t>MOBILITÀ SOSTENIBILE</a:t>
            </a:r>
          </a:p>
          <a:p>
            <a:r>
              <a:rPr lang="it-IT" b="1">
                <a:solidFill>
                  <a:schemeClr val="bg1"/>
                </a:solidFill>
                <a:latin typeface="Calibri" pitchFamily="34" charset="0"/>
              </a:rPr>
              <a:t>MILANO</a:t>
            </a:r>
          </a:p>
          <a:p>
            <a:endParaRPr lang="it-IT" b="1">
              <a:solidFill>
                <a:schemeClr val="bg1"/>
              </a:solidFill>
              <a:latin typeface="Calibri" pitchFamily="34" charset="0"/>
            </a:endParaRPr>
          </a:p>
          <a:p>
            <a:r>
              <a:rPr lang="it-IT" b="1">
                <a:solidFill>
                  <a:schemeClr val="bg1"/>
                </a:solidFill>
                <a:latin typeface="Calibri" pitchFamily="34" charset="0"/>
              </a:rPr>
              <a:t>PESCARA  28.11.2014</a:t>
            </a:r>
          </a:p>
        </p:txBody>
      </p:sp>
      <p:sp>
        <p:nvSpPr>
          <p:cNvPr id="5" name="CasellaDiTesto 2"/>
          <p:cNvSpPr txBox="1">
            <a:spLocks noChangeArrowheads="1"/>
          </p:cNvSpPr>
          <p:nvPr/>
        </p:nvSpPr>
        <p:spPr bwMode="auto">
          <a:xfrm>
            <a:off x="2771775" y="400050"/>
            <a:ext cx="6157913" cy="1163638"/>
          </a:xfrm>
          <a:prstGeom prst="rect">
            <a:avLst/>
          </a:prstGeom>
          <a:noFill/>
          <a:ln w="9525">
            <a:noFill/>
            <a:miter lim="800000"/>
            <a:headEnd/>
            <a:tailEnd/>
          </a:ln>
        </p:spPr>
        <p:txBody>
          <a:bodyPr>
            <a:spAutoFit/>
          </a:bodyPr>
          <a:lstStyle/>
          <a:p>
            <a:pPr algn="r" fontAlgn="auto">
              <a:lnSpc>
                <a:spcPct val="110000"/>
              </a:lnSpc>
              <a:spcBef>
                <a:spcPts val="0"/>
              </a:spcBef>
              <a:spcAft>
                <a:spcPts val="0"/>
              </a:spcAft>
              <a:defRPr/>
            </a:pPr>
            <a:r>
              <a:rPr lang="it-IT" sz="3600" b="1" dirty="0">
                <a:solidFill>
                  <a:schemeClr val="bg1"/>
                </a:solidFill>
                <a:effectLst>
                  <a:outerShdw blurRad="38100" dist="38100" dir="2700000" algn="tl">
                    <a:srgbClr val="C0C0C0"/>
                  </a:outerShdw>
                </a:effectLst>
                <a:latin typeface="Segoe UI" pitchFamily="34" charset="0"/>
                <a:ea typeface="Segoe UI" pitchFamily="34" charset="0"/>
                <a:cs typeface="Segoe UI" pitchFamily="34" charset="0"/>
              </a:rPr>
              <a:t>PUMS</a:t>
            </a:r>
          </a:p>
          <a:p>
            <a:pPr algn="r" fontAlgn="auto">
              <a:lnSpc>
                <a:spcPts val="3600"/>
              </a:lnSpc>
              <a:spcBef>
                <a:spcPts val="0"/>
              </a:spcBef>
              <a:spcAft>
                <a:spcPts val="0"/>
              </a:spcAft>
              <a:defRPr/>
            </a:pPr>
            <a:r>
              <a:rPr lang="it-IT" sz="3600" b="1" dirty="0">
                <a:solidFill>
                  <a:schemeClr val="bg1"/>
                </a:solidFill>
                <a:effectLst>
                  <a:outerShdw blurRad="38100" dist="38100" dir="2700000" algn="tl">
                    <a:srgbClr val="C0C0C0"/>
                  </a:outerShdw>
                </a:effectLst>
                <a:latin typeface="Segoe UI" pitchFamily="34" charset="0"/>
                <a:ea typeface="Segoe UI" pitchFamily="34" charset="0"/>
                <a:cs typeface="Segoe UI" pitchFamily="34" charset="0"/>
              </a:rPr>
              <a:t>e la Logistica Urbana</a:t>
            </a:r>
            <a:endParaRPr lang="it-IT" sz="3600" dirty="0">
              <a:solidFill>
                <a:schemeClr val="bg1"/>
              </a:solidFill>
              <a:latin typeface="Arial Black" pitchFamily="34" charset="0"/>
            </a:endParaRPr>
          </a:p>
        </p:txBody>
      </p:sp>
      <p:pic>
        <p:nvPicPr>
          <p:cNvPr id="3077" name="Picture 7" descr="base-01.png"/>
          <p:cNvPicPr>
            <a:picLocks noChangeAspect="1"/>
          </p:cNvPicPr>
          <p:nvPr/>
        </p:nvPicPr>
        <p:blipFill>
          <a:blip r:embed="rId3"/>
          <a:srcRect/>
          <a:stretch>
            <a:fillRect/>
          </a:stretch>
        </p:blipFill>
        <p:spPr bwMode="auto">
          <a:xfrm>
            <a:off x="5040313" y="6237288"/>
            <a:ext cx="3995737"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10"/>
          <p:cNvSpPr/>
          <p:nvPr/>
        </p:nvSpPr>
        <p:spPr>
          <a:xfrm>
            <a:off x="0" y="1"/>
            <a:ext cx="9144000" cy="692696"/>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sz="800" cap="all" dirty="0">
              <a:solidFill>
                <a:prstClr val="white"/>
              </a:solidFill>
              <a:latin typeface="Gotham Book"/>
              <a:cs typeface="Gotham Book"/>
            </a:endParaRPr>
          </a:p>
        </p:txBody>
      </p:sp>
      <p:sp>
        <p:nvSpPr>
          <p:cNvPr id="89091" name="Text Box 4"/>
          <p:cNvSpPr txBox="1">
            <a:spLocks noChangeArrowheads="1"/>
          </p:cNvSpPr>
          <p:nvPr/>
        </p:nvSpPr>
        <p:spPr bwMode="auto">
          <a:xfrm>
            <a:off x="212725" y="1187450"/>
            <a:ext cx="8689975" cy="1077913"/>
          </a:xfrm>
          <a:prstGeom prst="rect">
            <a:avLst/>
          </a:prstGeom>
          <a:noFill/>
          <a:ln w="9525">
            <a:noFill/>
            <a:miter lim="800000"/>
            <a:headEnd/>
            <a:tailEnd/>
          </a:ln>
        </p:spPr>
        <p:txBody>
          <a:bodyPr>
            <a:spAutoFit/>
          </a:bodyPr>
          <a:lstStyle/>
          <a:p>
            <a:pPr eaLnBrk="1" fontAlgn="auto" hangingPunct="1">
              <a:spcBef>
                <a:spcPct val="50000"/>
              </a:spcBef>
              <a:spcAft>
                <a:spcPts val="0"/>
              </a:spcAft>
            </a:pPr>
            <a:endParaRPr lang="it-IT" sz="1600">
              <a:solidFill>
                <a:prstClr val="black"/>
              </a:solidFill>
              <a:latin typeface="Calibri" pitchFamily="34" charset="0"/>
              <a:ea typeface="+mn-ea"/>
            </a:endParaRPr>
          </a:p>
          <a:p>
            <a:pPr eaLnBrk="1" fontAlgn="auto" hangingPunct="1">
              <a:spcBef>
                <a:spcPct val="50000"/>
              </a:spcBef>
              <a:spcAft>
                <a:spcPts val="0"/>
              </a:spcAft>
            </a:pPr>
            <a:endParaRPr lang="it-IT" sz="1600">
              <a:solidFill>
                <a:prstClr val="black"/>
              </a:solidFill>
              <a:latin typeface="Calibri" pitchFamily="34" charset="0"/>
              <a:ea typeface="+mn-ea"/>
            </a:endParaRPr>
          </a:p>
          <a:p>
            <a:pPr eaLnBrk="1" fontAlgn="auto" hangingPunct="1">
              <a:spcBef>
                <a:spcPct val="50000"/>
              </a:spcBef>
              <a:spcAft>
                <a:spcPts val="0"/>
              </a:spcAft>
            </a:pPr>
            <a:endParaRPr lang="it-IT" sz="1600">
              <a:solidFill>
                <a:prstClr val="black"/>
              </a:solidFill>
              <a:latin typeface="Calibri" pitchFamily="34" charset="0"/>
              <a:ea typeface="+mn-ea"/>
            </a:endParaRPr>
          </a:p>
        </p:txBody>
      </p:sp>
      <p:pic>
        <p:nvPicPr>
          <p:cNvPr id="89092" name="Picture 7" descr="base-01.png"/>
          <p:cNvPicPr>
            <a:picLocks noChangeAspect="1"/>
          </p:cNvPicPr>
          <p:nvPr/>
        </p:nvPicPr>
        <p:blipFill>
          <a:blip r:embed="rId2" cstate="print"/>
          <a:srcRect/>
          <a:stretch>
            <a:fillRect/>
          </a:stretch>
        </p:blipFill>
        <p:spPr bwMode="auto">
          <a:xfrm>
            <a:off x="34925" y="5583237"/>
            <a:ext cx="9109075" cy="1274763"/>
          </a:xfrm>
          <a:prstGeom prst="rect">
            <a:avLst/>
          </a:prstGeom>
          <a:noFill/>
          <a:ln w="9525">
            <a:noFill/>
            <a:miter lim="800000"/>
            <a:headEnd/>
            <a:tailEnd/>
          </a:ln>
        </p:spPr>
      </p:pic>
      <p:sp>
        <p:nvSpPr>
          <p:cNvPr id="89093" name="CasellaDiTesto 2"/>
          <p:cNvSpPr txBox="1">
            <a:spLocks noChangeArrowheads="1"/>
          </p:cNvSpPr>
          <p:nvPr/>
        </p:nvSpPr>
        <p:spPr bwMode="auto">
          <a:xfrm>
            <a:off x="274513" y="180975"/>
            <a:ext cx="8689975" cy="584775"/>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it-IT" sz="3200" b="1" dirty="0" smtClean="0">
                <a:solidFill>
                  <a:prstClr val="white"/>
                </a:solidFill>
                <a:latin typeface="Calibri"/>
                <a:ea typeface="+mn-ea"/>
              </a:rPr>
              <a:t>LE STRATEGIE DEL PIANO</a:t>
            </a:r>
            <a:endParaRPr lang="it-IT" sz="3200" b="1" dirty="0">
              <a:solidFill>
                <a:prstClr val="white"/>
              </a:solidFill>
              <a:latin typeface="Calibri"/>
              <a:ea typeface="+mn-ea"/>
            </a:endParaRPr>
          </a:p>
        </p:txBody>
      </p:sp>
      <p:sp>
        <p:nvSpPr>
          <p:cNvPr id="89094" name="Rettangolo 9"/>
          <p:cNvSpPr>
            <a:spLocks noChangeArrowheads="1"/>
          </p:cNvSpPr>
          <p:nvPr/>
        </p:nvSpPr>
        <p:spPr bwMode="auto">
          <a:xfrm>
            <a:off x="0" y="692696"/>
            <a:ext cx="8316416" cy="5740033"/>
          </a:xfrm>
          <a:prstGeom prst="rect">
            <a:avLst/>
          </a:prstGeom>
          <a:noFill/>
          <a:ln w="9525">
            <a:noFill/>
            <a:miter lim="800000"/>
            <a:headEnd/>
            <a:tailEnd/>
          </a:ln>
        </p:spPr>
        <p:txBody>
          <a:bodyPr wrap="square">
            <a:spAutoFit/>
          </a:bodyPr>
          <a:lstStyle/>
          <a:p>
            <a:pPr marL="246063" indent="-506413" algn="ctr" eaLnBrk="1" fontAlgn="auto" hangingPunct="1">
              <a:spcBef>
                <a:spcPts val="0"/>
              </a:spcBef>
              <a:spcAft>
                <a:spcPts val="0"/>
              </a:spcAft>
            </a:pPr>
            <a:r>
              <a:rPr lang="it-IT" sz="1400" b="1" dirty="0" smtClean="0">
                <a:solidFill>
                  <a:prstClr val="black"/>
                </a:solidFill>
                <a:latin typeface="Calibri"/>
                <a:ea typeface="+mn-ea"/>
                <a:cs typeface="Arial" charset="0"/>
              </a:rPr>
              <a:t>COERENTI CON INDIRIZZI DELLA GIUNTA E CON GLI OBIETTIVI, MIRATE A COGLIERE PROBLEMI E OPPORTUNITÀ,  IMPOSTATE CON UN AMPIO PROCESSO </a:t>
            </a:r>
            <a:r>
              <a:rPr lang="it-IT" sz="1400" b="1" dirty="0" err="1" smtClean="0">
                <a:solidFill>
                  <a:prstClr val="black"/>
                </a:solidFill>
                <a:latin typeface="Calibri"/>
                <a:ea typeface="+mn-ea"/>
                <a:cs typeface="Arial" charset="0"/>
              </a:rPr>
              <a:t>DI</a:t>
            </a:r>
            <a:r>
              <a:rPr lang="it-IT" sz="1400" b="1" dirty="0" smtClean="0">
                <a:solidFill>
                  <a:prstClr val="black"/>
                </a:solidFill>
                <a:latin typeface="Calibri"/>
                <a:ea typeface="+mn-ea"/>
                <a:cs typeface="Arial" charset="0"/>
              </a:rPr>
              <a:t> ASCOLTO DELLA CITTA’, </a:t>
            </a:r>
          </a:p>
          <a:p>
            <a:pPr marL="246063" indent="-506413" algn="ctr" eaLnBrk="1" fontAlgn="auto" hangingPunct="1">
              <a:spcBef>
                <a:spcPts val="0"/>
              </a:spcBef>
              <a:spcAft>
                <a:spcPts val="0"/>
              </a:spcAft>
            </a:pPr>
            <a:r>
              <a:rPr lang="it-IT" sz="1400" b="1" dirty="0" smtClean="0">
                <a:solidFill>
                  <a:prstClr val="black"/>
                </a:solidFill>
                <a:latin typeface="Calibri"/>
                <a:ea typeface="+mn-ea"/>
                <a:cs typeface="Arial" charset="0"/>
              </a:rPr>
              <a:t>SVILUPPATE SULLA BASE </a:t>
            </a:r>
            <a:r>
              <a:rPr lang="it-IT" sz="1400" b="1" dirty="0" err="1" smtClean="0">
                <a:solidFill>
                  <a:prstClr val="black"/>
                </a:solidFill>
                <a:latin typeface="Calibri"/>
                <a:ea typeface="+mn-ea"/>
                <a:cs typeface="Arial" charset="0"/>
              </a:rPr>
              <a:t>DI</a:t>
            </a:r>
            <a:r>
              <a:rPr lang="it-IT" sz="1400" b="1" dirty="0" smtClean="0">
                <a:solidFill>
                  <a:prstClr val="black"/>
                </a:solidFill>
                <a:latin typeface="Calibri"/>
                <a:ea typeface="+mn-ea"/>
                <a:cs typeface="Arial" charset="0"/>
              </a:rPr>
              <a:t> SOLIDE VALUTAZIONI TECNICHE.</a:t>
            </a:r>
          </a:p>
          <a:p>
            <a:pPr marL="246063" indent="-506413" eaLnBrk="1" fontAlgn="auto" hangingPunct="1">
              <a:spcBef>
                <a:spcPts val="0"/>
              </a:spcBef>
              <a:spcAft>
                <a:spcPts val="0"/>
              </a:spcAft>
              <a:buFont typeface="Arial" pitchFamily="34" charset="0"/>
              <a:buChar char="•"/>
            </a:pPr>
            <a:endParaRPr lang="it-IT" sz="1800" b="1" dirty="0" smtClean="0">
              <a:solidFill>
                <a:prstClr val="black"/>
              </a:solidFill>
              <a:latin typeface="Calibri"/>
              <a:ea typeface="+mn-ea"/>
              <a:cs typeface="Arial" charset="0"/>
            </a:endParaRPr>
          </a:p>
          <a:p>
            <a:pPr marL="246063" indent="-506413" algn="just" eaLnBrk="1" fontAlgn="auto" hangingPunct="1">
              <a:spcBef>
                <a:spcPts val="0"/>
              </a:spcBef>
              <a:spcAft>
                <a:spcPts val="0"/>
              </a:spcAft>
              <a:buFont typeface="Arial" pitchFamily="34" charset="0"/>
              <a:buChar char="•"/>
            </a:pPr>
            <a:r>
              <a:rPr lang="it-IT" sz="1700" b="1" u="sng" dirty="0" smtClean="0">
                <a:solidFill>
                  <a:srgbClr val="9BBB59">
                    <a:lumMod val="50000"/>
                  </a:srgbClr>
                </a:solidFill>
                <a:latin typeface="Calibri"/>
                <a:ea typeface="+mn-ea"/>
                <a:cs typeface="Arial" charset="0"/>
              </a:rPr>
              <a:t>STRATEGIE PER LA MOBILITA’ DELLA PROSSIMA CITTA’ METROPOLITANA</a:t>
            </a:r>
            <a:r>
              <a:rPr lang="it-IT" sz="1700" b="1" dirty="0" smtClean="0">
                <a:solidFill>
                  <a:prstClr val="black"/>
                </a:solidFill>
                <a:latin typeface="Calibri"/>
                <a:ea typeface="+mn-ea"/>
                <a:cs typeface="Arial" charset="0"/>
              </a:rPr>
              <a:t>, sviluppando un sistema di TPL di area vasta (Servizio Ferroviario di area metropolitana, Estensione mirata di Metropolitane e Tram, Nuovi Servizi Rapidi su gomma S-Bus/BRT, Integrazione tariffaria).  </a:t>
            </a:r>
          </a:p>
          <a:p>
            <a:pPr marL="246063" indent="-506413" eaLnBrk="1" fontAlgn="auto" hangingPunct="1">
              <a:spcBef>
                <a:spcPts val="0"/>
              </a:spcBef>
              <a:spcAft>
                <a:spcPts val="0"/>
              </a:spcAft>
              <a:buFont typeface="Arial" pitchFamily="34" charset="0"/>
              <a:buChar char="•"/>
            </a:pPr>
            <a:endParaRPr lang="it-IT" sz="1700" b="1" dirty="0" smtClean="0">
              <a:solidFill>
                <a:prstClr val="black"/>
              </a:solidFill>
              <a:latin typeface="Calibri"/>
              <a:ea typeface="+mn-ea"/>
              <a:cs typeface="Arial" charset="0"/>
            </a:endParaRPr>
          </a:p>
          <a:p>
            <a:pPr marL="246063" indent="-506413" eaLnBrk="1" fontAlgn="auto" hangingPunct="1">
              <a:spcBef>
                <a:spcPts val="0"/>
              </a:spcBef>
              <a:spcAft>
                <a:spcPts val="0"/>
              </a:spcAft>
              <a:buFont typeface="Arial" pitchFamily="34" charset="0"/>
              <a:buChar char="•"/>
            </a:pPr>
            <a:r>
              <a:rPr lang="it-IT" sz="1700" b="1" u="sng" dirty="0" smtClean="0">
                <a:solidFill>
                  <a:srgbClr val="9BBB59">
                    <a:lumMod val="50000"/>
                  </a:srgbClr>
                </a:solidFill>
                <a:latin typeface="Calibri"/>
                <a:ea typeface="+mn-ea"/>
                <a:cs typeface="Arial" charset="0"/>
              </a:rPr>
              <a:t>PIENA ACCESSIBILITÀ CON MEZZO PUBBLICO ALLA CITTÀ </a:t>
            </a:r>
            <a:r>
              <a:rPr lang="it-IT" sz="1700" b="1" dirty="0" smtClean="0">
                <a:solidFill>
                  <a:prstClr val="black"/>
                </a:solidFill>
                <a:latin typeface="Calibri"/>
                <a:ea typeface="+mn-ea"/>
                <a:cs typeface="Arial" charset="0"/>
              </a:rPr>
              <a:t>, investendo sulla rete esistente e in costruzione  e innovando reti e servizi (Riqualificazioni, Velocizzazioni/Linee T, Eliminazione barriere) </a:t>
            </a:r>
          </a:p>
          <a:p>
            <a:pPr marL="246063" indent="-506413" eaLnBrk="1" fontAlgn="auto" hangingPunct="1">
              <a:spcBef>
                <a:spcPts val="0"/>
              </a:spcBef>
              <a:spcAft>
                <a:spcPts val="0"/>
              </a:spcAft>
              <a:buFont typeface="Arial" pitchFamily="34" charset="0"/>
              <a:buChar char="•"/>
            </a:pPr>
            <a:endParaRPr lang="it-IT" sz="1700" b="1" dirty="0" smtClean="0">
              <a:solidFill>
                <a:prstClr val="black"/>
              </a:solidFill>
              <a:latin typeface="Calibri"/>
              <a:ea typeface="+mn-ea"/>
              <a:cs typeface="Arial" charset="0"/>
            </a:endParaRPr>
          </a:p>
          <a:p>
            <a:pPr marL="246063" indent="-506413" eaLnBrk="1" fontAlgn="auto" hangingPunct="1">
              <a:spcBef>
                <a:spcPts val="0"/>
              </a:spcBef>
              <a:spcAft>
                <a:spcPts val="0"/>
              </a:spcAft>
              <a:buFont typeface="Arial" pitchFamily="34" charset="0"/>
              <a:buChar char="•"/>
            </a:pPr>
            <a:r>
              <a:rPr lang="it-IT" sz="1700" b="1" u="sng" dirty="0" smtClean="0">
                <a:solidFill>
                  <a:srgbClr val="9BBB59">
                    <a:lumMod val="50000"/>
                  </a:srgbClr>
                </a:solidFill>
                <a:latin typeface="Calibri" pitchFamily="34" charset="0"/>
                <a:ea typeface="+mn-ea"/>
                <a:cs typeface="Arial" charset="0"/>
              </a:rPr>
              <a:t>LO SPAZIO URBANO COME BENE COMUNE, LA VISIONE RISCHIO ZERO COME PRIORITA</a:t>
            </a:r>
            <a:r>
              <a:rPr lang="it-IT" sz="1700" b="1" dirty="0" smtClean="0">
                <a:solidFill>
                  <a:prstClr val="black"/>
                </a:solidFill>
                <a:latin typeface="Calibri" pitchFamily="34" charset="0"/>
                <a:ea typeface="+mn-ea"/>
                <a:cs typeface="Arial" charset="0"/>
              </a:rPr>
              <a:t>’  (Riqualificazioni e messa in sicurezza strade, Zone 30, </a:t>
            </a:r>
            <a:r>
              <a:rPr lang="it-IT" sz="1700" b="1" dirty="0" err="1" smtClean="0">
                <a:solidFill>
                  <a:prstClr val="black"/>
                </a:solidFill>
                <a:latin typeface="Calibri" pitchFamily="34" charset="0"/>
                <a:ea typeface="+mn-ea"/>
                <a:cs typeface="Arial" charset="0"/>
              </a:rPr>
              <a:t>Pedonalità</a:t>
            </a:r>
            <a:r>
              <a:rPr lang="it-IT" sz="1700" b="1" dirty="0" smtClean="0">
                <a:solidFill>
                  <a:prstClr val="black"/>
                </a:solidFill>
                <a:latin typeface="Calibri" pitchFamily="34" charset="0"/>
                <a:ea typeface="+mn-ea"/>
                <a:cs typeface="Arial" charset="0"/>
              </a:rPr>
              <a:t> e </a:t>
            </a:r>
            <a:r>
              <a:rPr lang="it-IT" sz="1700" b="1" dirty="0" err="1" smtClean="0">
                <a:solidFill>
                  <a:prstClr val="black"/>
                </a:solidFill>
                <a:latin typeface="Calibri" pitchFamily="34" charset="0"/>
                <a:ea typeface="+mn-ea"/>
                <a:cs typeface="Arial" charset="0"/>
              </a:rPr>
              <a:t>Ciclabilità</a:t>
            </a:r>
            <a:r>
              <a:rPr lang="it-IT" sz="1700" b="1" dirty="0" smtClean="0">
                <a:solidFill>
                  <a:prstClr val="black"/>
                </a:solidFill>
                <a:latin typeface="Calibri" pitchFamily="34" charset="0"/>
                <a:ea typeface="+mn-ea"/>
                <a:cs typeface="Arial" charset="0"/>
              </a:rPr>
              <a:t>) </a:t>
            </a:r>
          </a:p>
          <a:p>
            <a:pPr marL="246063" indent="-506413" eaLnBrk="1" fontAlgn="auto" hangingPunct="1">
              <a:spcBef>
                <a:spcPts val="0"/>
              </a:spcBef>
              <a:spcAft>
                <a:spcPts val="0"/>
              </a:spcAft>
              <a:buFont typeface="Arial" pitchFamily="34" charset="0"/>
              <a:buChar char="•"/>
            </a:pPr>
            <a:endParaRPr lang="it-IT" sz="1700" b="1" dirty="0" smtClean="0">
              <a:solidFill>
                <a:prstClr val="black"/>
              </a:solidFill>
              <a:latin typeface="Calibri" pitchFamily="34" charset="0"/>
              <a:ea typeface="+mn-ea"/>
              <a:cs typeface="Arial" charset="0"/>
            </a:endParaRPr>
          </a:p>
          <a:p>
            <a:pPr marL="246063" indent="-506413" eaLnBrk="1" fontAlgn="auto" hangingPunct="1">
              <a:spcBef>
                <a:spcPts val="0"/>
              </a:spcBef>
              <a:spcAft>
                <a:spcPts val="0"/>
              </a:spcAft>
              <a:buFont typeface="Arial" pitchFamily="34" charset="0"/>
              <a:buChar char="•"/>
            </a:pPr>
            <a:r>
              <a:rPr lang="it-IT" sz="1700" b="1" u="sng" dirty="0" smtClean="0">
                <a:solidFill>
                  <a:srgbClr val="9BBB59">
                    <a:lumMod val="50000"/>
                  </a:srgbClr>
                </a:solidFill>
                <a:latin typeface="Calibri" pitchFamily="34" charset="0"/>
                <a:ea typeface="+mn-ea"/>
                <a:cs typeface="Arial" charset="0"/>
              </a:rPr>
              <a:t>RIORIENTARE IN SENSO SOSTENIBILE LA MOBILITA’ </a:t>
            </a:r>
            <a:r>
              <a:rPr lang="it-IT" sz="1700" b="1" u="sng" dirty="0" err="1" smtClean="0">
                <a:solidFill>
                  <a:srgbClr val="9BBB59">
                    <a:lumMod val="50000"/>
                  </a:srgbClr>
                </a:solidFill>
                <a:latin typeface="Calibri" pitchFamily="34" charset="0"/>
                <a:ea typeface="+mn-ea"/>
                <a:cs typeface="Arial" charset="0"/>
              </a:rPr>
              <a:t>DI</a:t>
            </a:r>
            <a:r>
              <a:rPr lang="it-IT" sz="1700" b="1" u="sng" dirty="0" smtClean="0">
                <a:solidFill>
                  <a:srgbClr val="9BBB59">
                    <a:lumMod val="50000"/>
                  </a:srgbClr>
                </a:solidFill>
                <a:latin typeface="Calibri" pitchFamily="34" charset="0"/>
                <a:ea typeface="+mn-ea"/>
                <a:cs typeface="Arial" charset="0"/>
              </a:rPr>
              <a:t> PERSONE E MERCI </a:t>
            </a:r>
            <a:r>
              <a:rPr lang="it-IT" sz="1700" b="1" dirty="0" smtClean="0">
                <a:solidFill>
                  <a:prstClr val="black"/>
                </a:solidFill>
                <a:latin typeface="Calibri" pitchFamily="34" charset="0"/>
                <a:ea typeface="+mn-ea"/>
                <a:cs typeface="Arial" charset="0"/>
              </a:rPr>
              <a:t>, consolidando e innovando politiche e strumenti per la regolazione  di sosta e accessi e puntando su  </a:t>
            </a:r>
            <a:r>
              <a:rPr lang="it-IT" sz="1700" b="1" dirty="0" err="1" smtClean="0">
                <a:solidFill>
                  <a:prstClr val="black"/>
                </a:solidFill>
                <a:latin typeface="Calibri" pitchFamily="34" charset="0"/>
                <a:ea typeface="+mn-ea"/>
                <a:cs typeface="Arial" charset="0"/>
              </a:rPr>
              <a:t>Sharing</a:t>
            </a:r>
            <a:r>
              <a:rPr lang="it-IT" sz="1700" b="1" dirty="0" smtClean="0">
                <a:solidFill>
                  <a:prstClr val="black"/>
                </a:solidFill>
                <a:latin typeface="Calibri" pitchFamily="34" charset="0"/>
                <a:ea typeface="+mn-ea"/>
                <a:cs typeface="Arial" charset="0"/>
              </a:rPr>
              <a:t> e mezzi a basse emissioni</a:t>
            </a:r>
          </a:p>
          <a:p>
            <a:pPr marL="246063" indent="-506413" eaLnBrk="1" fontAlgn="auto" hangingPunct="1">
              <a:spcBef>
                <a:spcPts val="0"/>
              </a:spcBef>
              <a:spcAft>
                <a:spcPts val="0"/>
              </a:spcAft>
              <a:buFont typeface="Arial" pitchFamily="34" charset="0"/>
              <a:buChar char="•"/>
            </a:pPr>
            <a:endParaRPr lang="it-IT" sz="1800" b="1" dirty="0" smtClean="0">
              <a:solidFill>
                <a:prstClr val="black"/>
              </a:solidFill>
              <a:latin typeface="Calibri" pitchFamily="34" charset="0"/>
              <a:ea typeface="+mn-ea"/>
              <a:cs typeface="Arial" charset="0"/>
            </a:endParaRPr>
          </a:p>
          <a:p>
            <a:pPr marL="246063" indent="-506413" eaLnBrk="1" fontAlgn="auto" hangingPunct="1">
              <a:spcBef>
                <a:spcPts val="0"/>
              </a:spcBef>
              <a:spcAft>
                <a:spcPts val="0"/>
              </a:spcAft>
              <a:buFont typeface="Arial" pitchFamily="34" charset="0"/>
              <a:buChar char="•"/>
            </a:pPr>
            <a:endParaRPr lang="it-IT" sz="1800" b="1" dirty="0" smtClean="0">
              <a:solidFill>
                <a:prstClr val="black"/>
              </a:solidFill>
              <a:latin typeface="Calibri" pitchFamily="34" charset="0"/>
              <a:ea typeface="+mn-ea"/>
              <a:cs typeface="Arial" charset="0"/>
            </a:endParaRPr>
          </a:p>
          <a:p>
            <a:pPr marL="246063" indent="-506413" eaLnBrk="1" fontAlgn="auto" hangingPunct="1">
              <a:spcBef>
                <a:spcPts val="0"/>
              </a:spcBef>
              <a:spcAft>
                <a:spcPts val="0"/>
              </a:spcAft>
              <a:buFont typeface="Arial" pitchFamily="34" charset="0"/>
              <a:buChar char="•"/>
            </a:pPr>
            <a:endParaRPr lang="it-IT" sz="1600" dirty="0">
              <a:solidFill>
                <a:prstClr val="black"/>
              </a:solidFill>
              <a:latin typeface="Calibri" pitchFamily="34" charset="0"/>
              <a:ea typeface="+mn-ea"/>
            </a:endParaRPr>
          </a:p>
        </p:txBody>
      </p:sp>
      <p:sp>
        <p:nvSpPr>
          <p:cNvPr id="11" name="Segnaposto data 8"/>
          <p:cNvSpPr txBox="1">
            <a:spLocks noGrp="1"/>
          </p:cNvSpPr>
          <p:nvPr/>
        </p:nvSpPr>
        <p:spPr>
          <a:xfrm>
            <a:off x="457200" y="6597650"/>
            <a:ext cx="2133600" cy="365125"/>
          </a:xfrm>
          <a:prstGeom prst="rect">
            <a:avLst/>
          </a:prstGeom>
          <a:noFill/>
        </p:spPr>
        <p:txBody>
          <a:bodyPr anchor="ctr"/>
          <a:lstStyle/>
          <a:p>
            <a:pPr eaLnBrk="1" fontAlgn="auto" hangingPunct="1">
              <a:spcBef>
                <a:spcPts val="0"/>
              </a:spcBef>
              <a:spcAft>
                <a:spcPts val="0"/>
              </a:spcAft>
              <a:defRPr/>
            </a:pPr>
            <a:r>
              <a:rPr lang="it-IT" sz="1200" dirty="0" smtClean="0">
                <a:solidFill>
                  <a:prstClr val="black">
                    <a:tint val="75000"/>
                  </a:prstClr>
                </a:solidFill>
                <a:latin typeface="Calibri"/>
                <a:ea typeface="+mn-ea"/>
              </a:rPr>
              <a:t>21/11/2014</a:t>
            </a:r>
            <a:endParaRPr lang="it-IT" sz="1200" dirty="0">
              <a:solidFill>
                <a:prstClr val="black">
                  <a:tint val="75000"/>
                </a:prstClr>
              </a:solidFill>
              <a:latin typeface="Calibri"/>
              <a:ea typeface="+mn-ea"/>
            </a:endParaRPr>
          </a:p>
        </p:txBody>
      </p:sp>
      <p:sp>
        <p:nvSpPr>
          <p:cNvPr id="12" name="Segnaposto piè di pagina 10"/>
          <p:cNvSpPr txBox="1">
            <a:spLocks noGrp="1"/>
          </p:cNvSpPr>
          <p:nvPr/>
        </p:nvSpPr>
        <p:spPr>
          <a:xfrm>
            <a:off x="3124200" y="6597650"/>
            <a:ext cx="2895600" cy="365125"/>
          </a:xfrm>
          <a:prstGeom prst="rect">
            <a:avLst/>
          </a:prstGeom>
          <a:noFill/>
        </p:spPr>
        <p:txBody>
          <a:bodyPr anchor="ctr"/>
          <a:lstStyle/>
          <a:p>
            <a:pPr algn="ctr" eaLnBrk="1" fontAlgn="auto" hangingPunct="1">
              <a:spcBef>
                <a:spcPts val="0"/>
              </a:spcBef>
              <a:spcAft>
                <a:spcPts val="0"/>
              </a:spcAft>
              <a:defRPr/>
            </a:pPr>
            <a:r>
              <a:rPr lang="it-IT" sz="1200" dirty="0" smtClean="0">
                <a:solidFill>
                  <a:prstClr val="black">
                    <a:tint val="75000"/>
                  </a:prstClr>
                </a:solidFill>
                <a:latin typeface="Calibri"/>
                <a:ea typeface="+mn-ea"/>
              </a:rPr>
              <a:t>140300022_00</a:t>
            </a:r>
            <a:endParaRPr lang="it-IT" sz="1200" dirty="0">
              <a:solidFill>
                <a:prstClr val="black">
                  <a:tint val="75000"/>
                </a:prstClr>
              </a:solidFill>
              <a:latin typeface="Calibri"/>
              <a:ea typeface="+mn-ea"/>
            </a:endParaRPr>
          </a:p>
        </p:txBody>
      </p:sp>
      <p:sp>
        <p:nvSpPr>
          <p:cNvPr id="13" name="Segnaposto numero diapositiva 9"/>
          <p:cNvSpPr txBox="1">
            <a:spLocks noGrp="1"/>
          </p:cNvSpPr>
          <p:nvPr/>
        </p:nvSpPr>
        <p:spPr>
          <a:xfrm>
            <a:off x="6553200" y="6597650"/>
            <a:ext cx="2133600" cy="365125"/>
          </a:xfrm>
          <a:prstGeom prst="rect">
            <a:avLst/>
          </a:prstGeom>
          <a:noFill/>
        </p:spPr>
        <p:txBody>
          <a:bodyPr anchor="ctr"/>
          <a:lstStyle/>
          <a:p>
            <a:pPr algn="r" eaLnBrk="1" fontAlgn="auto" hangingPunct="1">
              <a:spcBef>
                <a:spcPts val="0"/>
              </a:spcBef>
              <a:spcAft>
                <a:spcPts val="0"/>
              </a:spcAft>
              <a:defRPr/>
            </a:pPr>
            <a:fld id="{9A28252F-7FDE-4029-956C-2F5E6F8D7674}" type="slidenum">
              <a:rPr lang="it-IT" sz="1200">
                <a:solidFill>
                  <a:prstClr val="black">
                    <a:tint val="75000"/>
                  </a:prstClr>
                </a:solidFill>
                <a:latin typeface="Calibri"/>
                <a:ea typeface="+mn-ea"/>
              </a:rPr>
              <a:pPr algn="r" eaLnBrk="1" fontAlgn="auto" hangingPunct="1">
                <a:spcBef>
                  <a:spcPts val="0"/>
                </a:spcBef>
                <a:spcAft>
                  <a:spcPts val="0"/>
                </a:spcAft>
                <a:defRPr/>
              </a:pPr>
              <a:t>10</a:t>
            </a:fld>
            <a:endParaRPr lang="it-IT" sz="1200" dirty="0">
              <a:solidFill>
                <a:prstClr val="black">
                  <a:tint val="75000"/>
                </a:prstClr>
              </a:solidFill>
              <a:latin typeface="Calibri"/>
              <a:ea typeface="+mn-ea"/>
            </a:endParaRPr>
          </a:p>
        </p:txBody>
      </p:sp>
      <p:grpSp>
        <p:nvGrpSpPr>
          <p:cNvPr id="10" name="Gruppo 16"/>
          <p:cNvGrpSpPr/>
          <p:nvPr/>
        </p:nvGrpSpPr>
        <p:grpSpPr>
          <a:xfrm>
            <a:off x="8388424" y="1700808"/>
            <a:ext cx="622650" cy="3960440"/>
            <a:chOff x="5896061" y="390377"/>
            <a:chExt cx="1800200" cy="6120411"/>
          </a:xfrm>
        </p:grpSpPr>
        <p:pic>
          <p:nvPicPr>
            <p:cNvPr id="14" name="Picture 9"/>
            <p:cNvPicPr>
              <a:picLocks noChangeAspect="1" noChangeArrowheads="1"/>
            </p:cNvPicPr>
            <p:nvPr/>
          </p:nvPicPr>
          <p:blipFill>
            <a:blip r:embed="rId3" cstate="print"/>
            <a:srcRect/>
            <a:stretch>
              <a:fillRect/>
            </a:stretch>
          </p:blipFill>
          <p:spPr bwMode="auto">
            <a:xfrm>
              <a:off x="5896061" y="3342705"/>
              <a:ext cx="1800200" cy="3168083"/>
            </a:xfrm>
            <a:prstGeom prst="rect">
              <a:avLst/>
            </a:prstGeom>
            <a:noFill/>
            <a:ln w="9525">
              <a:noFill/>
              <a:miter lim="800000"/>
              <a:headEnd/>
              <a:tailEnd/>
            </a:ln>
          </p:spPr>
        </p:pic>
        <p:pic>
          <p:nvPicPr>
            <p:cNvPr id="15" name="Picture 10"/>
            <p:cNvPicPr>
              <a:picLocks noChangeAspect="1" noChangeArrowheads="1"/>
            </p:cNvPicPr>
            <p:nvPr/>
          </p:nvPicPr>
          <p:blipFill>
            <a:blip r:embed="rId4" cstate="print"/>
            <a:srcRect/>
            <a:stretch>
              <a:fillRect/>
            </a:stretch>
          </p:blipFill>
          <p:spPr bwMode="auto">
            <a:xfrm>
              <a:off x="5896061" y="390377"/>
              <a:ext cx="1782733" cy="2965376"/>
            </a:xfrm>
            <a:prstGeom prst="rect">
              <a:avLst/>
            </a:prstGeom>
            <a:noFill/>
            <a:ln w="9525">
              <a:noFill/>
              <a:miter lim="800000"/>
              <a:headEnd/>
              <a:tailEnd/>
            </a:ln>
          </p:spPr>
        </p:pic>
      </p:grpSp>
    </p:spTree>
    <p:extLst>
      <p:ext uri="{BB962C8B-B14F-4D97-AF65-F5344CB8AC3E}">
        <p14:creationId xmlns:p14="http://schemas.microsoft.com/office/powerpoint/2010/main" val="1716534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Grp="1"/>
          </p:cNvSpPr>
          <p:nvPr>
            <p:ph type="title"/>
          </p:nvPr>
        </p:nvSpPr>
        <p:spPr>
          <a:xfrm>
            <a:off x="685800" y="198438"/>
            <a:ext cx="7772400" cy="1143000"/>
          </a:xfrm>
          <a:gradFill flip="none">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it-IT" sz="3000" dirty="0" smtClean="0">
                <a:solidFill>
                  <a:schemeClr val="bg1"/>
                </a:solidFill>
                <a:latin typeface="Arial Black" pitchFamily="34" charset="0"/>
              </a:rPr>
              <a:t>PUMS le 10 strategie da sviluppare</a:t>
            </a:r>
            <a:endParaRPr lang="it-IT" sz="3000" dirty="0">
              <a:solidFill>
                <a:schemeClr val="bg1"/>
              </a:solidFill>
              <a:latin typeface="Arial Black" pitchFamily="34" charset="0"/>
            </a:endParaRPr>
          </a:p>
        </p:txBody>
      </p:sp>
      <p:pic>
        <p:nvPicPr>
          <p:cNvPr id="6147" name="Picture 9"/>
          <p:cNvPicPr>
            <a:picLocks noChangeAspect="1" noChangeArrowheads="1"/>
          </p:cNvPicPr>
          <p:nvPr/>
        </p:nvPicPr>
        <p:blipFill>
          <a:blip r:embed="rId2"/>
          <a:srcRect/>
          <a:stretch>
            <a:fillRect/>
          </a:stretch>
        </p:blipFill>
        <p:spPr bwMode="auto">
          <a:xfrm>
            <a:off x="4284663" y="1403350"/>
            <a:ext cx="2782887" cy="4897438"/>
          </a:xfrm>
          <a:prstGeom prst="rect">
            <a:avLst/>
          </a:prstGeom>
          <a:noFill/>
          <a:ln w="9525">
            <a:noFill/>
            <a:miter lim="800000"/>
            <a:headEnd/>
            <a:tailEnd/>
          </a:ln>
        </p:spPr>
      </p:pic>
      <p:pic>
        <p:nvPicPr>
          <p:cNvPr id="6148" name="Picture 10"/>
          <p:cNvPicPr>
            <a:picLocks noChangeAspect="1" noChangeArrowheads="1"/>
          </p:cNvPicPr>
          <p:nvPr/>
        </p:nvPicPr>
        <p:blipFill>
          <a:blip r:embed="rId3"/>
          <a:srcRect/>
          <a:stretch>
            <a:fillRect/>
          </a:stretch>
        </p:blipFill>
        <p:spPr bwMode="auto">
          <a:xfrm>
            <a:off x="1187450" y="1403350"/>
            <a:ext cx="2943225" cy="4895850"/>
          </a:xfrm>
          <a:prstGeom prst="rect">
            <a:avLst/>
          </a:prstGeom>
          <a:noFill/>
          <a:ln w="9525">
            <a:noFill/>
            <a:miter lim="800000"/>
            <a:headEnd/>
            <a:tailEnd/>
          </a:ln>
        </p:spPr>
      </p:pic>
      <p:pic>
        <p:nvPicPr>
          <p:cNvPr id="6149" name="Picture 5"/>
          <p:cNvPicPr>
            <a:picLocks noChangeAspect="1" noChangeArrowheads="1"/>
          </p:cNvPicPr>
          <p:nvPr/>
        </p:nvPicPr>
        <p:blipFill>
          <a:blip r:embed="rId4"/>
          <a:srcRect/>
          <a:stretch>
            <a:fillRect/>
          </a:stretch>
        </p:blipFill>
        <p:spPr bwMode="auto">
          <a:xfrm>
            <a:off x="5281613" y="1149350"/>
            <a:ext cx="3178175" cy="26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10"/>
          <p:cNvSpPr/>
          <p:nvPr/>
        </p:nvSpPr>
        <p:spPr>
          <a:xfrm>
            <a:off x="0" y="0"/>
            <a:ext cx="9144000" cy="5589588"/>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sz="800" cap="all" dirty="0">
              <a:solidFill>
                <a:prstClr val="white"/>
              </a:solidFill>
              <a:latin typeface="Gotham Book"/>
              <a:cs typeface="Gotham Book"/>
            </a:endParaRPr>
          </a:p>
        </p:txBody>
      </p:sp>
      <p:sp>
        <p:nvSpPr>
          <p:cNvPr id="36866" name="CasellaDiTesto 2"/>
          <p:cNvSpPr txBox="1">
            <a:spLocks noChangeArrowheads="1"/>
          </p:cNvSpPr>
          <p:nvPr/>
        </p:nvSpPr>
        <p:spPr bwMode="auto">
          <a:xfrm>
            <a:off x="212725" y="116632"/>
            <a:ext cx="8689975" cy="646331"/>
          </a:xfrm>
          <a:prstGeom prst="rect">
            <a:avLst/>
          </a:prstGeom>
          <a:noFill/>
          <a:ln w="9525">
            <a:noFill/>
            <a:miter lim="800000"/>
            <a:headEnd/>
            <a:tailEnd/>
          </a:ln>
        </p:spPr>
        <p:txBody>
          <a:bodyPr wrap="square">
            <a:spAutoFit/>
          </a:bodyPr>
          <a:lstStyle/>
          <a:p>
            <a:pPr eaLnBrk="1" fontAlgn="auto" hangingPunct="1">
              <a:spcBef>
                <a:spcPts val="0"/>
              </a:spcBef>
              <a:spcAft>
                <a:spcPts val="0"/>
              </a:spcAft>
            </a:pPr>
            <a:r>
              <a:rPr lang="it-IT" sz="3600" b="1" dirty="0" smtClean="0">
                <a:solidFill>
                  <a:prstClr val="white"/>
                </a:solidFill>
                <a:latin typeface="Calibri" pitchFamily="34" charset="0"/>
                <a:ea typeface="+mn-ea"/>
              </a:rPr>
              <a:t>Milano città </a:t>
            </a:r>
            <a:r>
              <a:rPr lang="it-IT" sz="3600" b="1" dirty="0">
                <a:solidFill>
                  <a:prstClr val="white"/>
                </a:solidFill>
                <a:latin typeface="Calibri" pitchFamily="34" charset="0"/>
                <a:ea typeface="+mn-ea"/>
              </a:rPr>
              <a:t>metropolitana</a:t>
            </a:r>
          </a:p>
        </p:txBody>
      </p:sp>
      <p:pic>
        <p:nvPicPr>
          <p:cNvPr id="36867" name="Picture 7" descr="base-01.png"/>
          <p:cNvPicPr>
            <a:picLocks noChangeAspect="1"/>
          </p:cNvPicPr>
          <p:nvPr/>
        </p:nvPicPr>
        <p:blipFill>
          <a:blip r:embed="rId2" cstate="print"/>
          <a:srcRect/>
          <a:stretch>
            <a:fillRect/>
          </a:stretch>
        </p:blipFill>
        <p:spPr bwMode="auto">
          <a:xfrm>
            <a:off x="34925" y="5589588"/>
            <a:ext cx="9109075" cy="1274762"/>
          </a:xfrm>
          <a:prstGeom prst="rect">
            <a:avLst/>
          </a:prstGeom>
          <a:noFill/>
          <a:ln w="9525">
            <a:noFill/>
            <a:miter lim="800000"/>
            <a:headEnd/>
            <a:tailEnd/>
          </a:ln>
        </p:spPr>
      </p:pic>
      <p:sp>
        <p:nvSpPr>
          <p:cNvPr id="9" name="Segnaposto numero diapositiva 9"/>
          <p:cNvSpPr>
            <a:spLocks noGrp="1"/>
          </p:cNvSpPr>
          <p:nvPr>
            <p:ph type="sldNum" sz="quarter" idx="12"/>
          </p:nvPr>
        </p:nvSpPr>
        <p:spPr>
          <a:xfrm>
            <a:off x="6553200" y="6597650"/>
            <a:ext cx="2133600" cy="365125"/>
          </a:xfrm>
        </p:spPr>
        <p:txBody>
          <a:bodyPr/>
          <a:lstStyle/>
          <a:p>
            <a:pPr>
              <a:defRPr/>
            </a:pPr>
            <a:fld id="{6527D345-C5C0-403C-9E6D-66721913DE35}" type="slidenum">
              <a:rPr lang="it-IT">
                <a:solidFill>
                  <a:prstClr val="black">
                    <a:tint val="75000"/>
                  </a:prstClr>
                </a:solidFill>
              </a:rPr>
              <a:pPr>
                <a:defRPr/>
              </a:pPr>
              <a:t>12</a:t>
            </a:fld>
            <a:endParaRPr lang="it-IT" dirty="0">
              <a:solidFill>
                <a:prstClr val="black">
                  <a:tint val="75000"/>
                </a:prstClr>
              </a:solidFill>
            </a:endParaRPr>
          </a:p>
        </p:txBody>
      </p:sp>
      <p:sp>
        <p:nvSpPr>
          <p:cNvPr id="10" name="Segnaposto data 8"/>
          <p:cNvSpPr>
            <a:spLocks noGrp="1"/>
          </p:cNvSpPr>
          <p:nvPr>
            <p:ph type="dt" sz="quarter" idx="10"/>
          </p:nvPr>
        </p:nvSpPr>
        <p:spPr>
          <a:xfrm>
            <a:off x="457200" y="6597650"/>
            <a:ext cx="2133600" cy="365125"/>
          </a:xfrm>
        </p:spPr>
        <p:txBody>
          <a:bodyPr/>
          <a:lstStyle/>
          <a:p>
            <a:pPr>
              <a:defRPr/>
            </a:pPr>
            <a:r>
              <a:rPr lang="it-IT" dirty="0" smtClean="0">
                <a:solidFill>
                  <a:prstClr val="black">
                    <a:tint val="75000"/>
                  </a:prstClr>
                </a:solidFill>
              </a:rPr>
              <a:t>21/11/2014</a:t>
            </a:r>
            <a:endParaRPr lang="it-IT" dirty="0">
              <a:solidFill>
                <a:prstClr val="black">
                  <a:tint val="75000"/>
                </a:prstClr>
              </a:solidFill>
            </a:endParaRPr>
          </a:p>
        </p:txBody>
      </p:sp>
      <p:sp>
        <p:nvSpPr>
          <p:cNvPr id="11" name="Segnaposto piè di pagina 10"/>
          <p:cNvSpPr>
            <a:spLocks noGrp="1"/>
          </p:cNvSpPr>
          <p:nvPr>
            <p:ph type="ftr" sz="quarter" idx="11"/>
          </p:nvPr>
        </p:nvSpPr>
        <p:spPr>
          <a:xfrm>
            <a:off x="3124200" y="6597650"/>
            <a:ext cx="2895600" cy="365125"/>
          </a:xfrm>
        </p:spPr>
        <p:txBody>
          <a:bodyPr/>
          <a:lstStyle/>
          <a:p>
            <a:pPr>
              <a:defRPr/>
            </a:pPr>
            <a:r>
              <a:rPr lang="it-IT" dirty="0" smtClean="0">
                <a:solidFill>
                  <a:prstClr val="black">
                    <a:tint val="75000"/>
                  </a:prstClr>
                </a:solidFill>
              </a:rPr>
              <a:t>140300022_00</a:t>
            </a:r>
            <a:endParaRPr lang="it-IT" dirty="0">
              <a:solidFill>
                <a:prstClr val="black">
                  <a:tint val="75000"/>
                </a:prstClr>
              </a:solidFill>
            </a:endParaRPr>
          </a:p>
        </p:txBody>
      </p:sp>
      <p:sp>
        <p:nvSpPr>
          <p:cNvPr id="8" name="Rettangolo arrotondato 7"/>
          <p:cNvSpPr/>
          <p:nvPr/>
        </p:nvSpPr>
        <p:spPr>
          <a:xfrm>
            <a:off x="3707904" y="1412776"/>
            <a:ext cx="5112568" cy="4032448"/>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sz="1800">
              <a:solidFill>
                <a:prstClr val="white"/>
              </a:solidFill>
            </a:endParaRPr>
          </a:p>
        </p:txBody>
      </p:sp>
      <p:sp>
        <p:nvSpPr>
          <p:cNvPr id="12" name="Rettangolo 9"/>
          <p:cNvSpPr>
            <a:spLocks noChangeArrowheads="1"/>
          </p:cNvSpPr>
          <p:nvPr/>
        </p:nvSpPr>
        <p:spPr bwMode="auto">
          <a:xfrm>
            <a:off x="3851920" y="1628800"/>
            <a:ext cx="5112568" cy="3693319"/>
          </a:xfrm>
          <a:prstGeom prst="rect">
            <a:avLst/>
          </a:prstGeom>
          <a:noFill/>
          <a:ln w="9525">
            <a:noFill/>
            <a:miter lim="800000"/>
            <a:headEnd/>
            <a:tailEnd/>
          </a:ln>
        </p:spPr>
        <p:txBody>
          <a:bodyPr wrap="square">
            <a:spAutoFit/>
          </a:bodyPr>
          <a:lstStyle/>
          <a:p>
            <a:pPr eaLnBrk="1" fontAlgn="auto" hangingPunct="1">
              <a:spcBef>
                <a:spcPts val="0"/>
              </a:spcBef>
              <a:spcAft>
                <a:spcPts val="0"/>
              </a:spcAft>
            </a:pPr>
            <a:r>
              <a:rPr lang="it-IT" sz="1800" b="1" dirty="0" smtClean="0">
                <a:solidFill>
                  <a:prstClr val="black">
                    <a:lumMod val="65000"/>
                    <a:lumOff val="35000"/>
                  </a:prstClr>
                </a:solidFill>
                <a:latin typeface="Calibri"/>
                <a:ea typeface="+mn-ea"/>
              </a:rPr>
              <a:t>Trasporto pubblico di area vasta</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Interventi sul nodo ferroviario di Milano e SFR</a:t>
            </a:r>
          </a:p>
          <a:p>
            <a:pPr eaLnBrk="1" fontAlgn="auto" hangingPunct="1">
              <a:spcBef>
                <a:spcPts val="0"/>
              </a:spcBef>
              <a:spcAft>
                <a:spcPts val="0"/>
              </a:spcAft>
              <a:buFont typeface="Arial" pitchFamily="34" charset="0"/>
              <a:buChar char="•"/>
            </a:pPr>
            <a:r>
              <a:rPr lang="it-IT" sz="1800" i="1" dirty="0" err="1" smtClean="0">
                <a:solidFill>
                  <a:prstClr val="black">
                    <a:lumMod val="65000"/>
                    <a:lumOff val="35000"/>
                  </a:prstClr>
                </a:solidFill>
                <a:latin typeface="Calibri"/>
                <a:ea typeface="+mn-ea"/>
              </a:rPr>
              <a:t>Hub</a:t>
            </a:r>
            <a:r>
              <a:rPr lang="it-IT" sz="1800" i="1" dirty="0" smtClean="0">
                <a:solidFill>
                  <a:prstClr val="black">
                    <a:lumMod val="65000"/>
                    <a:lumOff val="35000"/>
                  </a:prstClr>
                </a:solidFill>
                <a:latin typeface="Calibri"/>
                <a:ea typeface="+mn-ea"/>
              </a:rPr>
              <a:t> di interscambio e Linee Rapide su gomma (S-Bus) </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Prolungamenti delle metropolitane oltre il confine comunale di Milano</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Estensioni e riqualificazioni extraurbane delle linee di TPL di forza</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Il sistema del trasporto Gran Turismo. Terminal dedicati</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Integrazione tariffaria</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Accessibilità ferroviaria al Sistema aeroportuale milanese</a:t>
            </a:r>
            <a:endParaRPr lang="it-IT" sz="1800" b="1" dirty="0">
              <a:solidFill>
                <a:prstClr val="black">
                  <a:lumMod val="65000"/>
                  <a:lumOff val="35000"/>
                </a:prstClr>
              </a:solidFill>
              <a:latin typeface="Calibri"/>
              <a:ea typeface="+mn-ea"/>
              <a:cs typeface="Arial" pitchFamily="34" charset="0"/>
            </a:endParaRPr>
          </a:p>
        </p:txBody>
      </p:sp>
    </p:spTree>
    <p:extLst>
      <p:ext uri="{BB962C8B-B14F-4D97-AF65-F5344CB8AC3E}">
        <p14:creationId xmlns:p14="http://schemas.microsoft.com/office/powerpoint/2010/main" val="1317659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10"/>
          <p:cNvSpPr/>
          <p:nvPr/>
        </p:nvSpPr>
        <p:spPr>
          <a:xfrm>
            <a:off x="0" y="0"/>
            <a:ext cx="9144000" cy="5589588"/>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sz="800" cap="all" dirty="0">
              <a:solidFill>
                <a:prstClr val="white"/>
              </a:solidFill>
              <a:latin typeface="Gotham Book"/>
              <a:cs typeface="Gotham Book"/>
            </a:endParaRPr>
          </a:p>
        </p:txBody>
      </p:sp>
      <p:sp>
        <p:nvSpPr>
          <p:cNvPr id="36866" name="CasellaDiTesto 2"/>
          <p:cNvSpPr txBox="1">
            <a:spLocks noChangeArrowheads="1"/>
          </p:cNvSpPr>
          <p:nvPr/>
        </p:nvSpPr>
        <p:spPr bwMode="auto">
          <a:xfrm>
            <a:off x="212725" y="332657"/>
            <a:ext cx="8689975" cy="646331"/>
          </a:xfrm>
          <a:prstGeom prst="rect">
            <a:avLst/>
          </a:prstGeom>
          <a:noFill/>
          <a:ln w="9525">
            <a:noFill/>
            <a:miter lim="800000"/>
            <a:headEnd/>
            <a:tailEnd/>
          </a:ln>
        </p:spPr>
        <p:txBody>
          <a:bodyPr wrap="square">
            <a:spAutoFit/>
          </a:bodyPr>
          <a:lstStyle/>
          <a:p>
            <a:pPr eaLnBrk="1" fontAlgn="auto" hangingPunct="1">
              <a:spcBef>
                <a:spcPts val="0"/>
              </a:spcBef>
              <a:spcAft>
                <a:spcPts val="0"/>
              </a:spcAft>
            </a:pPr>
            <a:r>
              <a:rPr lang="it-IT" sz="3600" b="1" dirty="0" smtClean="0">
                <a:solidFill>
                  <a:prstClr val="white"/>
                </a:solidFill>
                <a:latin typeface="Calibri" pitchFamily="34" charset="0"/>
                <a:ea typeface="+mn-ea"/>
              </a:rPr>
              <a:t>Accessibilità urbana con modo pubblico</a:t>
            </a:r>
            <a:endParaRPr lang="it-IT" sz="3600" b="1" dirty="0">
              <a:solidFill>
                <a:prstClr val="white"/>
              </a:solidFill>
              <a:latin typeface="Calibri" pitchFamily="34" charset="0"/>
              <a:ea typeface="+mn-ea"/>
            </a:endParaRPr>
          </a:p>
        </p:txBody>
      </p:sp>
      <p:pic>
        <p:nvPicPr>
          <p:cNvPr id="36867" name="Picture 7" descr="base-01.png"/>
          <p:cNvPicPr>
            <a:picLocks noChangeAspect="1"/>
          </p:cNvPicPr>
          <p:nvPr/>
        </p:nvPicPr>
        <p:blipFill>
          <a:blip r:embed="rId2" cstate="print"/>
          <a:srcRect/>
          <a:stretch>
            <a:fillRect/>
          </a:stretch>
        </p:blipFill>
        <p:spPr bwMode="auto">
          <a:xfrm>
            <a:off x="34925" y="5589588"/>
            <a:ext cx="9109075" cy="1274762"/>
          </a:xfrm>
          <a:prstGeom prst="rect">
            <a:avLst/>
          </a:prstGeom>
          <a:noFill/>
          <a:ln w="9525">
            <a:noFill/>
            <a:miter lim="800000"/>
            <a:headEnd/>
            <a:tailEnd/>
          </a:ln>
        </p:spPr>
      </p:pic>
      <p:sp>
        <p:nvSpPr>
          <p:cNvPr id="9" name="Segnaposto numero diapositiva 9"/>
          <p:cNvSpPr>
            <a:spLocks noGrp="1"/>
          </p:cNvSpPr>
          <p:nvPr>
            <p:ph type="sldNum" sz="quarter" idx="12"/>
          </p:nvPr>
        </p:nvSpPr>
        <p:spPr>
          <a:xfrm>
            <a:off x="6553200" y="6597650"/>
            <a:ext cx="2133600" cy="365125"/>
          </a:xfrm>
        </p:spPr>
        <p:txBody>
          <a:bodyPr/>
          <a:lstStyle/>
          <a:p>
            <a:pPr>
              <a:defRPr/>
            </a:pPr>
            <a:fld id="{6527D345-C5C0-403C-9E6D-66721913DE35}" type="slidenum">
              <a:rPr lang="it-IT">
                <a:solidFill>
                  <a:prstClr val="black">
                    <a:tint val="75000"/>
                  </a:prstClr>
                </a:solidFill>
              </a:rPr>
              <a:pPr>
                <a:defRPr/>
              </a:pPr>
              <a:t>13</a:t>
            </a:fld>
            <a:endParaRPr lang="it-IT" dirty="0">
              <a:solidFill>
                <a:prstClr val="black">
                  <a:tint val="75000"/>
                </a:prstClr>
              </a:solidFill>
            </a:endParaRPr>
          </a:p>
        </p:txBody>
      </p:sp>
      <p:sp>
        <p:nvSpPr>
          <p:cNvPr id="10" name="Segnaposto data 8"/>
          <p:cNvSpPr>
            <a:spLocks noGrp="1"/>
          </p:cNvSpPr>
          <p:nvPr>
            <p:ph type="dt" sz="quarter" idx="10"/>
          </p:nvPr>
        </p:nvSpPr>
        <p:spPr>
          <a:xfrm>
            <a:off x="457200" y="6597650"/>
            <a:ext cx="2133600" cy="365125"/>
          </a:xfrm>
        </p:spPr>
        <p:txBody>
          <a:bodyPr/>
          <a:lstStyle/>
          <a:p>
            <a:pPr>
              <a:defRPr/>
            </a:pPr>
            <a:r>
              <a:rPr lang="it-IT" dirty="0" smtClean="0">
                <a:solidFill>
                  <a:prstClr val="black">
                    <a:tint val="75000"/>
                  </a:prstClr>
                </a:solidFill>
              </a:rPr>
              <a:t>21/11/2014</a:t>
            </a:r>
            <a:endParaRPr lang="it-IT" dirty="0">
              <a:solidFill>
                <a:prstClr val="black">
                  <a:tint val="75000"/>
                </a:prstClr>
              </a:solidFill>
            </a:endParaRPr>
          </a:p>
        </p:txBody>
      </p:sp>
      <p:sp>
        <p:nvSpPr>
          <p:cNvPr id="11" name="Segnaposto piè di pagina 10"/>
          <p:cNvSpPr>
            <a:spLocks noGrp="1"/>
          </p:cNvSpPr>
          <p:nvPr>
            <p:ph type="ftr" sz="quarter" idx="11"/>
          </p:nvPr>
        </p:nvSpPr>
        <p:spPr>
          <a:xfrm>
            <a:off x="3124200" y="6597650"/>
            <a:ext cx="2895600" cy="365125"/>
          </a:xfrm>
        </p:spPr>
        <p:txBody>
          <a:bodyPr/>
          <a:lstStyle/>
          <a:p>
            <a:pPr>
              <a:defRPr/>
            </a:pPr>
            <a:r>
              <a:rPr lang="it-IT" dirty="0" smtClean="0">
                <a:solidFill>
                  <a:prstClr val="black">
                    <a:tint val="75000"/>
                  </a:prstClr>
                </a:solidFill>
              </a:rPr>
              <a:t>140300022_00</a:t>
            </a:r>
            <a:endParaRPr lang="it-IT" dirty="0">
              <a:solidFill>
                <a:prstClr val="black">
                  <a:tint val="75000"/>
                </a:prstClr>
              </a:solidFill>
            </a:endParaRPr>
          </a:p>
        </p:txBody>
      </p:sp>
      <p:sp>
        <p:nvSpPr>
          <p:cNvPr id="8" name="Rettangolo arrotondato 7"/>
          <p:cNvSpPr/>
          <p:nvPr/>
        </p:nvSpPr>
        <p:spPr>
          <a:xfrm>
            <a:off x="3275856" y="1628800"/>
            <a:ext cx="5616624" cy="388843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dirty="0">
              <a:solidFill>
                <a:prstClr val="white"/>
              </a:solidFill>
            </a:endParaRPr>
          </a:p>
        </p:txBody>
      </p:sp>
      <p:sp>
        <p:nvSpPr>
          <p:cNvPr id="12" name="Rettangolo 9"/>
          <p:cNvSpPr>
            <a:spLocks noChangeArrowheads="1"/>
          </p:cNvSpPr>
          <p:nvPr/>
        </p:nvSpPr>
        <p:spPr bwMode="auto">
          <a:xfrm>
            <a:off x="3491880" y="1772816"/>
            <a:ext cx="5472608" cy="3970318"/>
          </a:xfrm>
          <a:prstGeom prst="rect">
            <a:avLst/>
          </a:prstGeom>
          <a:noFill/>
          <a:ln w="9525">
            <a:noFill/>
            <a:miter lim="800000"/>
            <a:headEnd/>
            <a:tailEnd/>
          </a:ln>
        </p:spPr>
        <p:txBody>
          <a:bodyPr wrap="square">
            <a:spAutoFit/>
          </a:bodyPr>
          <a:lstStyle/>
          <a:p>
            <a:pPr eaLnBrk="1" fontAlgn="auto" hangingPunct="1">
              <a:spcBef>
                <a:spcPts val="0"/>
              </a:spcBef>
              <a:spcAft>
                <a:spcPts val="0"/>
              </a:spcAft>
            </a:pPr>
            <a:r>
              <a:rPr lang="it-IT" sz="1800" b="1" dirty="0" smtClean="0">
                <a:solidFill>
                  <a:prstClr val="black">
                    <a:lumMod val="65000"/>
                    <a:lumOff val="35000"/>
                  </a:prstClr>
                </a:solidFill>
                <a:latin typeface="Calibri"/>
                <a:ea typeface="+mn-ea"/>
              </a:rPr>
              <a:t>Trasporto pubblico nell’area urbana</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 Completamenti e riqualificazioni delle linee di metropolitana esistenti </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Rafforzamento della Rete portante di superficie (Linee T, Estensioni e </a:t>
            </a:r>
            <a:r>
              <a:rPr lang="it-IT" sz="1800" i="1" dirty="0" err="1" smtClean="0">
                <a:solidFill>
                  <a:prstClr val="black">
                    <a:lumMod val="65000"/>
                    <a:lumOff val="35000"/>
                  </a:prstClr>
                </a:solidFill>
                <a:latin typeface="Calibri"/>
                <a:ea typeface="+mn-ea"/>
              </a:rPr>
              <a:t>preferenziazioni</a:t>
            </a:r>
            <a:r>
              <a:rPr lang="it-IT" sz="1800" i="1" dirty="0" smtClean="0">
                <a:solidFill>
                  <a:prstClr val="black">
                    <a:lumMod val="65000"/>
                    <a:lumOff val="35000"/>
                  </a:prstClr>
                </a:solidFill>
                <a:latin typeface="Calibri"/>
                <a:ea typeface="+mn-ea"/>
              </a:rPr>
              <a:t>, Rinnovo mezzi/parco rotabile)</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Integrazione dei servizi tram interni – Hub di interscambio</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Taxi</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Sistemi a guida automatica (</a:t>
            </a:r>
            <a:r>
              <a:rPr lang="it-IT" sz="1800" i="1" dirty="0" err="1" smtClean="0">
                <a:solidFill>
                  <a:prstClr val="black">
                    <a:lumMod val="65000"/>
                    <a:lumOff val="35000"/>
                  </a:prstClr>
                </a:solidFill>
                <a:latin typeface="Calibri"/>
                <a:ea typeface="+mn-ea"/>
              </a:rPr>
              <a:t>Self</a:t>
            </a:r>
            <a:r>
              <a:rPr lang="it-IT" sz="1800" i="1" dirty="0" smtClean="0">
                <a:solidFill>
                  <a:prstClr val="black">
                    <a:lumMod val="65000"/>
                    <a:lumOff val="35000"/>
                  </a:prstClr>
                </a:solidFill>
                <a:latin typeface="Calibri"/>
                <a:ea typeface="+mn-ea"/>
              </a:rPr>
              <a:t>  </a:t>
            </a:r>
            <a:r>
              <a:rPr lang="it-IT" sz="1800" i="1" dirty="0" err="1" smtClean="0">
                <a:solidFill>
                  <a:prstClr val="black">
                    <a:lumMod val="65000"/>
                    <a:lumOff val="35000"/>
                  </a:prstClr>
                </a:solidFill>
                <a:latin typeface="Calibri"/>
                <a:ea typeface="+mn-ea"/>
              </a:rPr>
              <a:t>Driving</a:t>
            </a:r>
            <a:r>
              <a:rPr lang="it-IT" sz="1800" i="1" dirty="0" smtClean="0">
                <a:solidFill>
                  <a:prstClr val="black">
                    <a:lumMod val="65000"/>
                    <a:lumOff val="35000"/>
                  </a:prstClr>
                </a:solidFill>
                <a:latin typeface="Calibri"/>
                <a:ea typeface="+mn-ea"/>
              </a:rPr>
              <a:t> Bus)</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Città senza barriere</a:t>
            </a:r>
          </a:p>
          <a:p>
            <a:pPr eaLnBrk="1" fontAlgn="auto" hangingPunct="1">
              <a:spcBef>
                <a:spcPts val="0"/>
              </a:spcBef>
              <a:spcAft>
                <a:spcPts val="0"/>
              </a:spcAft>
              <a:buFont typeface="Arial" pitchFamily="34" charset="0"/>
              <a:buChar char="•"/>
            </a:pPr>
            <a:r>
              <a:rPr lang="it-IT" sz="1800" i="1" dirty="0" smtClean="0">
                <a:solidFill>
                  <a:prstClr val="black">
                    <a:lumMod val="65000"/>
                    <a:lumOff val="35000"/>
                  </a:prstClr>
                </a:solidFill>
                <a:latin typeface="Calibri"/>
                <a:ea typeface="+mn-ea"/>
              </a:rPr>
              <a:t> Nuove linee di metropolitana (approfondimento per più lungo periodo)</a:t>
            </a:r>
          </a:p>
          <a:p>
            <a:pPr eaLnBrk="1" fontAlgn="auto" hangingPunct="1">
              <a:spcBef>
                <a:spcPts val="0"/>
              </a:spcBef>
              <a:spcAft>
                <a:spcPts val="0"/>
              </a:spcAft>
              <a:buFont typeface="Arial" pitchFamily="34" charset="0"/>
              <a:buChar char="•"/>
            </a:pPr>
            <a:endParaRPr lang="it-IT" sz="1800" b="1" dirty="0">
              <a:solidFill>
                <a:prstClr val="black">
                  <a:lumMod val="65000"/>
                  <a:lumOff val="35000"/>
                </a:prstClr>
              </a:solidFill>
              <a:latin typeface="Calibri"/>
              <a:ea typeface="+mn-ea"/>
              <a:cs typeface="Arial" pitchFamily="34" charset="0"/>
            </a:endParaRPr>
          </a:p>
        </p:txBody>
      </p:sp>
    </p:spTree>
    <p:extLst>
      <p:ext uri="{BB962C8B-B14F-4D97-AF65-F5344CB8AC3E}">
        <p14:creationId xmlns:p14="http://schemas.microsoft.com/office/powerpoint/2010/main" val="3199275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10"/>
          <p:cNvSpPr/>
          <p:nvPr/>
        </p:nvSpPr>
        <p:spPr>
          <a:xfrm>
            <a:off x="0" y="0"/>
            <a:ext cx="9144000" cy="5589588"/>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sz="800" cap="all" dirty="0">
              <a:solidFill>
                <a:prstClr val="white"/>
              </a:solidFill>
              <a:latin typeface="Gotham Book"/>
              <a:cs typeface="Gotham Book"/>
            </a:endParaRPr>
          </a:p>
        </p:txBody>
      </p:sp>
      <p:sp>
        <p:nvSpPr>
          <p:cNvPr id="36866" name="CasellaDiTesto 2"/>
          <p:cNvSpPr txBox="1">
            <a:spLocks noChangeArrowheads="1"/>
          </p:cNvSpPr>
          <p:nvPr/>
        </p:nvSpPr>
        <p:spPr bwMode="auto">
          <a:xfrm>
            <a:off x="251520" y="188640"/>
            <a:ext cx="8689975" cy="646331"/>
          </a:xfrm>
          <a:prstGeom prst="rect">
            <a:avLst/>
          </a:prstGeom>
          <a:noFill/>
          <a:ln w="9525">
            <a:noFill/>
            <a:miter lim="800000"/>
            <a:headEnd/>
            <a:tailEnd/>
          </a:ln>
        </p:spPr>
        <p:txBody>
          <a:bodyPr wrap="square">
            <a:spAutoFit/>
          </a:bodyPr>
          <a:lstStyle/>
          <a:p>
            <a:pPr eaLnBrk="1" fontAlgn="auto" hangingPunct="1">
              <a:spcBef>
                <a:spcPts val="0"/>
              </a:spcBef>
              <a:spcAft>
                <a:spcPts val="0"/>
              </a:spcAft>
            </a:pPr>
            <a:r>
              <a:rPr lang="it-IT" sz="3600" b="1" dirty="0" smtClean="0">
                <a:solidFill>
                  <a:prstClr val="white"/>
                </a:solidFill>
                <a:latin typeface="Calibri" pitchFamily="34" charset="0"/>
                <a:ea typeface="+mn-ea"/>
              </a:rPr>
              <a:t>Lo spazio urbano come bene comune</a:t>
            </a:r>
            <a:endParaRPr lang="it-IT" sz="3600" b="1" dirty="0">
              <a:solidFill>
                <a:prstClr val="white"/>
              </a:solidFill>
              <a:latin typeface="Calibri" pitchFamily="34" charset="0"/>
              <a:ea typeface="+mn-ea"/>
            </a:endParaRPr>
          </a:p>
        </p:txBody>
      </p:sp>
      <p:pic>
        <p:nvPicPr>
          <p:cNvPr id="36867" name="Picture 7" descr="base-01.png"/>
          <p:cNvPicPr>
            <a:picLocks noChangeAspect="1"/>
          </p:cNvPicPr>
          <p:nvPr/>
        </p:nvPicPr>
        <p:blipFill>
          <a:blip r:embed="rId2" cstate="print"/>
          <a:srcRect/>
          <a:stretch>
            <a:fillRect/>
          </a:stretch>
        </p:blipFill>
        <p:spPr bwMode="auto">
          <a:xfrm>
            <a:off x="34925" y="5589588"/>
            <a:ext cx="9109075" cy="1274762"/>
          </a:xfrm>
          <a:prstGeom prst="rect">
            <a:avLst/>
          </a:prstGeom>
          <a:noFill/>
          <a:ln w="9525">
            <a:noFill/>
            <a:miter lim="800000"/>
            <a:headEnd/>
            <a:tailEnd/>
          </a:ln>
        </p:spPr>
      </p:pic>
      <p:sp>
        <p:nvSpPr>
          <p:cNvPr id="9" name="Segnaposto numero diapositiva 9"/>
          <p:cNvSpPr>
            <a:spLocks noGrp="1"/>
          </p:cNvSpPr>
          <p:nvPr>
            <p:ph type="sldNum" sz="quarter" idx="12"/>
          </p:nvPr>
        </p:nvSpPr>
        <p:spPr>
          <a:xfrm>
            <a:off x="6553200" y="6597650"/>
            <a:ext cx="2133600" cy="365125"/>
          </a:xfrm>
        </p:spPr>
        <p:txBody>
          <a:bodyPr/>
          <a:lstStyle/>
          <a:p>
            <a:pPr>
              <a:defRPr/>
            </a:pPr>
            <a:fld id="{6527D345-C5C0-403C-9E6D-66721913DE35}" type="slidenum">
              <a:rPr lang="it-IT">
                <a:solidFill>
                  <a:prstClr val="black">
                    <a:tint val="75000"/>
                  </a:prstClr>
                </a:solidFill>
              </a:rPr>
              <a:pPr>
                <a:defRPr/>
              </a:pPr>
              <a:t>14</a:t>
            </a:fld>
            <a:endParaRPr lang="it-IT" dirty="0">
              <a:solidFill>
                <a:prstClr val="black">
                  <a:tint val="75000"/>
                </a:prstClr>
              </a:solidFill>
            </a:endParaRPr>
          </a:p>
        </p:txBody>
      </p:sp>
      <p:sp>
        <p:nvSpPr>
          <p:cNvPr id="10" name="Segnaposto data 8"/>
          <p:cNvSpPr>
            <a:spLocks noGrp="1"/>
          </p:cNvSpPr>
          <p:nvPr>
            <p:ph type="dt" sz="quarter" idx="10"/>
          </p:nvPr>
        </p:nvSpPr>
        <p:spPr>
          <a:xfrm>
            <a:off x="457200" y="6597650"/>
            <a:ext cx="2133600" cy="365125"/>
          </a:xfrm>
        </p:spPr>
        <p:txBody>
          <a:bodyPr/>
          <a:lstStyle/>
          <a:p>
            <a:pPr>
              <a:defRPr/>
            </a:pPr>
            <a:r>
              <a:rPr lang="it-IT" dirty="0" smtClean="0">
                <a:solidFill>
                  <a:prstClr val="black">
                    <a:tint val="75000"/>
                  </a:prstClr>
                </a:solidFill>
              </a:rPr>
              <a:t>21/11/2014</a:t>
            </a:r>
            <a:endParaRPr lang="it-IT" dirty="0">
              <a:solidFill>
                <a:prstClr val="black">
                  <a:tint val="75000"/>
                </a:prstClr>
              </a:solidFill>
            </a:endParaRPr>
          </a:p>
        </p:txBody>
      </p:sp>
      <p:sp>
        <p:nvSpPr>
          <p:cNvPr id="11" name="Segnaposto piè di pagina 10"/>
          <p:cNvSpPr>
            <a:spLocks noGrp="1"/>
          </p:cNvSpPr>
          <p:nvPr>
            <p:ph type="ftr" sz="quarter" idx="11"/>
          </p:nvPr>
        </p:nvSpPr>
        <p:spPr>
          <a:xfrm>
            <a:off x="3124200" y="6597650"/>
            <a:ext cx="2895600" cy="365125"/>
          </a:xfrm>
        </p:spPr>
        <p:txBody>
          <a:bodyPr/>
          <a:lstStyle/>
          <a:p>
            <a:pPr>
              <a:defRPr/>
            </a:pPr>
            <a:r>
              <a:rPr lang="it-IT" dirty="0" smtClean="0">
                <a:solidFill>
                  <a:prstClr val="black">
                    <a:tint val="75000"/>
                  </a:prstClr>
                </a:solidFill>
              </a:rPr>
              <a:t>140300022_00</a:t>
            </a:r>
            <a:endParaRPr lang="it-IT" dirty="0">
              <a:solidFill>
                <a:prstClr val="black">
                  <a:tint val="75000"/>
                </a:prstClr>
              </a:solidFill>
            </a:endParaRPr>
          </a:p>
        </p:txBody>
      </p:sp>
      <p:sp>
        <p:nvSpPr>
          <p:cNvPr id="8" name="Rettangolo arrotondato 7"/>
          <p:cNvSpPr/>
          <p:nvPr/>
        </p:nvSpPr>
        <p:spPr>
          <a:xfrm>
            <a:off x="3347865" y="1124744"/>
            <a:ext cx="5616624" cy="4392487"/>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sz="1800">
              <a:solidFill>
                <a:prstClr val="white"/>
              </a:solidFill>
            </a:endParaRPr>
          </a:p>
        </p:txBody>
      </p:sp>
      <p:sp>
        <p:nvSpPr>
          <p:cNvPr id="12" name="Rettangolo 9"/>
          <p:cNvSpPr>
            <a:spLocks noChangeArrowheads="1"/>
          </p:cNvSpPr>
          <p:nvPr/>
        </p:nvSpPr>
        <p:spPr bwMode="auto">
          <a:xfrm>
            <a:off x="3635896" y="1412776"/>
            <a:ext cx="5328592" cy="3477875"/>
          </a:xfrm>
          <a:prstGeom prst="rect">
            <a:avLst/>
          </a:prstGeom>
          <a:noFill/>
          <a:ln w="9525">
            <a:noFill/>
            <a:miter lim="800000"/>
            <a:headEnd/>
            <a:tailEnd/>
          </a:ln>
        </p:spPr>
        <p:txBody>
          <a:bodyPr wrap="square">
            <a:spAutoFit/>
          </a:bodyPr>
          <a:lstStyle/>
          <a:p>
            <a:pPr eaLnBrk="1" fontAlgn="auto" hangingPunct="1">
              <a:spcBef>
                <a:spcPts val="0"/>
              </a:spcBef>
              <a:spcAft>
                <a:spcPts val="0"/>
              </a:spcAft>
            </a:pPr>
            <a:r>
              <a:rPr lang="it-IT" sz="2000" b="1" dirty="0" smtClean="0">
                <a:solidFill>
                  <a:prstClr val="black">
                    <a:lumMod val="65000"/>
                    <a:lumOff val="35000"/>
                  </a:prstClr>
                </a:solidFill>
                <a:latin typeface="Calibri"/>
                <a:ea typeface="+mn-ea"/>
              </a:rPr>
              <a:t>Visione Rischio Zero</a:t>
            </a:r>
          </a:p>
          <a:p>
            <a:pPr eaLnBrk="1" fontAlgn="auto" hangingPunct="1">
              <a:spcBef>
                <a:spcPts val="0"/>
              </a:spcBef>
              <a:spcAft>
                <a:spcPts val="0"/>
              </a:spcAft>
              <a:buFont typeface="Arial" pitchFamily="34" charset="0"/>
              <a:buChar char="•"/>
            </a:pPr>
            <a:r>
              <a:rPr lang="it-IT" sz="2000" i="1" dirty="0" smtClean="0">
                <a:solidFill>
                  <a:prstClr val="black">
                    <a:lumMod val="65000"/>
                    <a:lumOff val="35000"/>
                  </a:prstClr>
                </a:solidFill>
                <a:latin typeface="Calibri"/>
                <a:ea typeface="+mn-ea"/>
              </a:rPr>
              <a:t>Gerarchizzazione della rete stradale</a:t>
            </a:r>
          </a:p>
          <a:p>
            <a:pPr eaLnBrk="1" fontAlgn="auto" hangingPunct="1">
              <a:spcBef>
                <a:spcPts val="0"/>
              </a:spcBef>
              <a:spcAft>
                <a:spcPts val="0"/>
              </a:spcAft>
              <a:buFont typeface="Arial" pitchFamily="34" charset="0"/>
              <a:buChar char="•"/>
            </a:pPr>
            <a:r>
              <a:rPr lang="it-IT" sz="2000" i="1" dirty="0" smtClean="0">
                <a:solidFill>
                  <a:prstClr val="black">
                    <a:lumMod val="65000"/>
                    <a:lumOff val="35000"/>
                  </a:prstClr>
                </a:solidFill>
                <a:latin typeface="Calibri"/>
                <a:ea typeface="+mn-ea"/>
              </a:rPr>
              <a:t>Riqualificazione di assi e nodi</a:t>
            </a:r>
          </a:p>
          <a:p>
            <a:pPr eaLnBrk="1" fontAlgn="auto" hangingPunct="1">
              <a:spcBef>
                <a:spcPts val="0"/>
              </a:spcBef>
              <a:spcAft>
                <a:spcPts val="0"/>
              </a:spcAft>
              <a:buFont typeface="Arial" pitchFamily="34" charset="0"/>
              <a:buChar char="•"/>
            </a:pPr>
            <a:r>
              <a:rPr lang="it-IT" sz="2000" i="1" dirty="0" smtClean="0">
                <a:solidFill>
                  <a:prstClr val="black">
                    <a:lumMod val="65000"/>
                    <a:lumOff val="35000"/>
                  </a:prstClr>
                </a:solidFill>
                <a:latin typeface="Calibri"/>
                <a:ea typeface="+mn-ea"/>
              </a:rPr>
              <a:t>Zone 30 e isole ambientali</a:t>
            </a:r>
          </a:p>
          <a:p>
            <a:pPr eaLnBrk="1" fontAlgn="auto" hangingPunct="1">
              <a:spcBef>
                <a:spcPts val="0"/>
              </a:spcBef>
              <a:spcAft>
                <a:spcPts val="0"/>
              </a:spcAft>
              <a:buFont typeface="Arial" pitchFamily="34" charset="0"/>
              <a:buChar char="•"/>
            </a:pPr>
            <a:r>
              <a:rPr lang="it-IT" sz="2000" i="1" dirty="0" smtClean="0">
                <a:solidFill>
                  <a:prstClr val="black">
                    <a:lumMod val="65000"/>
                    <a:lumOff val="35000"/>
                  </a:prstClr>
                </a:solidFill>
                <a:latin typeface="Calibri"/>
                <a:ea typeface="+mn-ea"/>
              </a:rPr>
              <a:t>Itinerari pedonali e Zone a Traffico Pedonale Privilegiato</a:t>
            </a:r>
          </a:p>
          <a:p>
            <a:pPr eaLnBrk="1" fontAlgn="auto" hangingPunct="1">
              <a:spcBef>
                <a:spcPts val="0"/>
              </a:spcBef>
              <a:spcAft>
                <a:spcPts val="0"/>
              </a:spcAft>
              <a:buFont typeface="Arial" pitchFamily="34" charset="0"/>
              <a:buChar char="•"/>
            </a:pPr>
            <a:r>
              <a:rPr lang="it-IT" sz="2000" i="1" dirty="0" smtClean="0">
                <a:solidFill>
                  <a:prstClr val="black">
                    <a:lumMod val="65000"/>
                    <a:lumOff val="35000"/>
                  </a:prstClr>
                </a:solidFill>
                <a:latin typeface="Calibri"/>
                <a:ea typeface="+mn-ea"/>
              </a:rPr>
              <a:t> Piani della mobilità scolastica</a:t>
            </a:r>
          </a:p>
          <a:p>
            <a:pPr eaLnBrk="1" fontAlgn="auto" hangingPunct="1">
              <a:spcBef>
                <a:spcPts val="0"/>
              </a:spcBef>
              <a:spcAft>
                <a:spcPts val="0"/>
              </a:spcAft>
              <a:buFont typeface="Arial" pitchFamily="34" charset="0"/>
              <a:buChar char="•"/>
            </a:pPr>
            <a:r>
              <a:rPr lang="it-IT" sz="2000" i="1" dirty="0" smtClean="0">
                <a:solidFill>
                  <a:prstClr val="black">
                    <a:lumMod val="65000"/>
                    <a:lumOff val="35000"/>
                  </a:prstClr>
                </a:solidFill>
                <a:latin typeface="Calibri"/>
                <a:ea typeface="+mn-ea"/>
              </a:rPr>
              <a:t> Coordinamento delle Politiche per la sicurezza</a:t>
            </a:r>
          </a:p>
          <a:p>
            <a:pPr eaLnBrk="1" fontAlgn="auto" hangingPunct="1">
              <a:spcBef>
                <a:spcPts val="0"/>
              </a:spcBef>
              <a:spcAft>
                <a:spcPts val="0"/>
              </a:spcAft>
              <a:buFont typeface="Arial" pitchFamily="34" charset="0"/>
              <a:buChar char="•"/>
            </a:pPr>
            <a:r>
              <a:rPr lang="it-IT" sz="2000" i="1" dirty="0" smtClean="0">
                <a:solidFill>
                  <a:prstClr val="black">
                    <a:lumMod val="65000"/>
                    <a:lumOff val="35000"/>
                  </a:prstClr>
                </a:solidFill>
                <a:latin typeface="Calibri"/>
                <a:ea typeface="+mn-ea"/>
              </a:rPr>
              <a:t>Interventi di completamento della rete viaria </a:t>
            </a:r>
          </a:p>
          <a:p>
            <a:pPr eaLnBrk="1" fontAlgn="auto" hangingPunct="1">
              <a:spcBef>
                <a:spcPts val="0"/>
              </a:spcBef>
              <a:spcAft>
                <a:spcPts val="0"/>
              </a:spcAft>
              <a:buFont typeface="Arial" pitchFamily="34" charset="0"/>
              <a:buChar char="•"/>
            </a:pPr>
            <a:r>
              <a:rPr lang="it-IT" sz="2000" i="1" dirty="0" smtClean="0">
                <a:solidFill>
                  <a:prstClr val="black">
                    <a:lumMod val="65000"/>
                    <a:lumOff val="35000"/>
                  </a:prstClr>
                </a:solidFill>
                <a:latin typeface="Calibri"/>
                <a:ea typeface="+mn-ea"/>
              </a:rPr>
              <a:t>Rete e Servizi per la </a:t>
            </a:r>
            <a:r>
              <a:rPr lang="it-IT" sz="2000" i="1" dirty="0" err="1" smtClean="0">
                <a:solidFill>
                  <a:prstClr val="black">
                    <a:lumMod val="65000"/>
                    <a:lumOff val="35000"/>
                  </a:prstClr>
                </a:solidFill>
                <a:latin typeface="Calibri"/>
                <a:ea typeface="+mn-ea"/>
              </a:rPr>
              <a:t>ciclabilità</a:t>
            </a:r>
            <a:endParaRPr lang="it-IT" sz="2000" i="1" dirty="0" smtClean="0">
              <a:solidFill>
                <a:prstClr val="black">
                  <a:lumMod val="65000"/>
                  <a:lumOff val="35000"/>
                </a:prstClr>
              </a:solidFill>
              <a:latin typeface="Calibri"/>
              <a:ea typeface="+mn-ea"/>
            </a:endParaRPr>
          </a:p>
          <a:p>
            <a:pPr eaLnBrk="1" fontAlgn="auto" hangingPunct="1">
              <a:spcBef>
                <a:spcPts val="0"/>
              </a:spcBef>
              <a:spcAft>
                <a:spcPts val="0"/>
              </a:spcAft>
              <a:buFont typeface="Arial" pitchFamily="34" charset="0"/>
              <a:buChar char="•"/>
            </a:pPr>
            <a:r>
              <a:rPr lang="it-IT" sz="2000" i="1" dirty="0" smtClean="0">
                <a:solidFill>
                  <a:prstClr val="black">
                    <a:lumMod val="65000"/>
                    <a:lumOff val="35000"/>
                  </a:prstClr>
                </a:solidFill>
                <a:latin typeface="Calibri"/>
                <a:ea typeface="+mn-ea"/>
              </a:rPr>
              <a:t>Comunicazione e marketing</a:t>
            </a:r>
            <a:endParaRPr lang="it-IT" sz="2000" b="1" dirty="0">
              <a:solidFill>
                <a:prstClr val="black">
                  <a:lumMod val="65000"/>
                  <a:lumOff val="35000"/>
                </a:prstClr>
              </a:solidFill>
              <a:latin typeface="Calibri"/>
              <a:ea typeface="+mn-ea"/>
              <a:cs typeface="Arial" pitchFamily="34" charset="0"/>
            </a:endParaRPr>
          </a:p>
        </p:txBody>
      </p:sp>
    </p:spTree>
    <p:extLst>
      <p:ext uri="{BB962C8B-B14F-4D97-AF65-F5344CB8AC3E}">
        <p14:creationId xmlns:p14="http://schemas.microsoft.com/office/powerpoint/2010/main" val="2213940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10"/>
          <p:cNvSpPr/>
          <p:nvPr/>
        </p:nvSpPr>
        <p:spPr>
          <a:xfrm>
            <a:off x="0" y="0"/>
            <a:ext cx="9144000" cy="5589588"/>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800" cap="all" dirty="0">
              <a:latin typeface="Gotham Book"/>
              <a:cs typeface="Gotham Book"/>
            </a:endParaRPr>
          </a:p>
        </p:txBody>
      </p:sp>
      <p:sp>
        <p:nvSpPr>
          <p:cNvPr id="36866" name="CasellaDiTesto 2"/>
          <p:cNvSpPr txBox="1">
            <a:spLocks noChangeArrowheads="1"/>
          </p:cNvSpPr>
          <p:nvPr/>
        </p:nvSpPr>
        <p:spPr bwMode="auto">
          <a:xfrm>
            <a:off x="251520" y="404664"/>
            <a:ext cx="8689975" cy="1200329"/>
          </a:xfrm>
          <a:prstGeom prst="rect">
            <a:avLst/>
          </a:prstGeom>
          <a:noFill/>
          <a:ln w="9525">
            <a:noFill/>
            <a:miter lim="800000"/>
            <a:headEnd/>
            <a:tailEnd/>
          </a:ln>
        </p:spPr>
        <p:txBody>
          <a:bodyPr>
            <a:spAutoFit/>
          </a:bodyPr>
          <a:lstStyle/>
          <a:p>
            <a:r>
              <a:rPr lang="it-IT" sz="3600" b="1" dirty="0" smtClean="0">
                <a:solidFill>
                  <a:schemeClr val="bg1"/>
                </a:solidFill>
                <a:latin typeface="Calibri" pitchFamily="34" charset="0"/>
              </a:rPr>
              <a:t>Governo della domanda di mobilità </a:t>
            </a:r>
          </a:p>
          <a:p>
            <a:r>
              <a:rPr lang="it-IT" sz="3600" b="1" dirty="0" smtClean="0">
                <a:solidFill>
                  <a:schemeClr val="bg1"/>
                </a:solidFill>
                <a:latin typeface="Calibri" pitchFamily="34" charset="0"/>
              </a:rPr>
              <a:t>delle persone e delle merci</a:t>
            </a:r>
            <a:endParaRPr lang="it-IT" sz="3600" b="1" dirty="0">
              <a:solidFill>
                <a:schemeClr val="bg1"/>
              </a:solidFill>
              <a:latin typeface="Calibri" pitchFamily="34" charset="0"/>
            </a:endParaRPr>
          </a:p>
        </p:txBody>
      </p:sp>
      <p:pic>
        <p:nvPicPr>
          <p:cNvPr id="36867" name="Picture 7" descr="base-01.png"/>
          <p:cNvPicPr>
            <a:picLocks noChangeAspect="1"/>
          </p:cNvPicPr>
          <p:nvPr/>
        </p:nvPicPr>
        <p:blipFill>
          <a:blip r:embed="rId2" cstate="print"/>
          <a:srcRect/>
          <a:stretch>
            <a:fillRect/>
          </a:stretch>
        </p:blipFill>
        <p:spPr bwMode="auto">
          <a:xfrm>
            <a:off x="34925" y="5589588"/>
            <a:ext cx="9109075" cy="1274762"/>
          </a:xfrm>
          <a:prstGeom prst="rect">
            <a:avLst/>
          </a:prstGeom>
          <a:noFill/>
          <a:ln w="9525">
            <a:noFill/>
            <a:miter lim="800000"/>
            <a:headEnd/>
            <a:tailEnd/>
          </a:ln>
        </p:spPr>
      </p:pic>
      <p:sp>
        <p:nvSpPr>
          <p:cNvPr id="9" name="Segnaposto numero diapositiva 9"/>
          <p:cNvSpPr>
            <a:spLocks noGrp="1"/>
          </p:cNvSpPr>
          <p:nvPr>
            <p:ph type="sldNum" sz="quarter" idx="12"/>
          </p:nvPr>
        </p:nvSpPr>
        <p:spPr>
          <a:xfrm>
            <a:off x="6553200" y="6597650"/>
            <a:ext cx="2133600" cy="365125"/>
          </a:xfrm>
        </p:spPr>
        <p:txBody>
          <a:bodyPr/>
          <a:lstStyle/>
          <a:p>
            <a:pPr>
              <a:defRPr/>
            </a:pPr>
            <a:fld id="{6527D345-C5C0-403C-9E6D-66721913DE35}" type="slidenum">
              <a:rPr lang="it-IT"/>
              <a:pPr>
                <a:defRPr/>
              </a:pPr>
              <a:t>15</a:t>
            </a:fld>
            <a:endParaRPr lang="it-IT" dirty="0"/>
          </a:p>
        </p:txBody>
      </p:sp>
      <p:sp>
        <p:nvSpPr>
          <p:cNvPr id="10" name="Segnaposto data 8"/>
          <p:cNvSpPr>
            <a:spLocks noGrp="1"/>
          </p:cNvSpPr>
          <p:nvPr>
            <p:ph type="dt" sz="quarter" idx="10"/>
          </p:nvPr>
        </p:nvSpPr>
        <p:spPr>
          <a:xfrm>
            <a:off x="457200" y="6597650"/>
            <a:ext cx="2133600" cy="365125"/>
          </a:xfrm>
        </p:spPr>
        <p:txBody>
          <a:bodyPr/>
          <a:lstStyle/>
          <a:p>
            <a:pPr>
              <a:defRPr/>
            </a:pPr>
            <a:r>
              <a:rPr lang="it-IT" dirty="0" smtClean="0"/>
              <a:t>21/11/2014</a:t>
            </a:r>
            <a:endParaRPr lang="it-IT" dirty="0"/>
          </a:p>
        </p:txBody>
      </p:sp>
      <p:sp>
        <p:nvSpPr>
          <p:cNvPr id="11" name="Segnaposto piè di pagina 10"/>
          <p:cNvSpPr>
            <a:spLocks noGrp="1"/>
          </p:cNvSpPr>
          <p:nvPr>
            <p:ph type="ftr" sz="quarter" idx="11"/>
          </p:nvPr>
        </p:nvSpPr>
        <p:spPr>
          <a:xfrm>
            <a:off x="3124200" y="6597650"/>
            <a:ext cx="2895600" cy="365125"/>
          </a:xfrm>
        </p:spPr>
        <p:txBody>
          <a:bodyPr/>
          <a:lstStyle/>
          <a:p>
            <a:pPr>
              <a:defRPr/>
            </a:pPr>
            <a:r>
              <a:rPr lang="it-IT" dirty="0" smtClean="0"/>
              <a:t>140300022_00</a:t>
            </a:r>
            <a:endParaRPr lang="it-IT" dirty="0"/>
          </a:p>
        </p:txBody>
      </p:sp>
      <p:sp>
        <p:nvSpPr>
          <p:cNvPr id="8" name="Rettangolo arrotondato 7"/>
          <p:cNvSpPr/>
          <p:nvPr/>
        </p:nvSpPr>
        <p:spPr>
          <a:xfrm>
            <a:off x="3995936" y="1628800"/>
            <a:ext cx="4896544" cy="388843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9"/>
          <p:cNvSpPr>
            <a:spLocks noChangeArrowheads="1"/>
          </p:cNvSpPr>
          <p:nvPr/>
        </p:nvSpPr>
        <p:spPr bwMode="auto">
          <a:xfrm>
            <a:off x="4211960" y="1690350"/>
            <a:ext cx="4896544" cy="3754874"/>
          </a:xfrm>
          <a:prstGeom prst="rect">
            <a:avLst/>
          </a:prstGeom>
          <a:noFill/>
          <a:ln w="9525">
            <a:noFill/>
            <a:miter lim="800000"/>
            <a:headEnd/>
            <a:tailEnd/>
          </a:ln>
        </p:spPr>
        <p:txBody>
          <a:bodyPr wrap="square">
            <a:spAutoFit/>
          </a:bodyPr>
          <a:lstStyle/>
          <a:p>
            <a:r>
              <a:rPr lang="it-IT" sz="1400" b="1" dirty="0" smtClean="0">
                <a:solidFill>
                  <a:schemeClr val="tx1">
                    <a:lumMod val="65000"/>
                    <a:lumOff val="35000"/>
                  </a:schemeClr>
                </a:solidFill>
              </a:rPr>
              <a:t>Sosta</a:t>
            </a:r>
          </a:p>
          <a:p>
            <a:pPr>
              <a:buFont typeface="Arial" pitchFamily="34" charset="0"/>
              <a:buChar char="•"/>
            </a:pPr>
            <a:r>
              <a:rPr lang="it-IT" sz="1400" i="1" dirty="0" smtClean="0">
                <a:solidFill>
                  <a:schemeClr val="tx1">
                    <a:lumMod val="65000"/>
                    <a:lumOff val="35000"/>
                  </a:schemeClr>
                </a:solidFill>
              </a:rPr>
              <a:t> Ambiti di regolazione -  tariffazione </a:t>
            </a:r>
          </a:p>
          <a:p>
            <a:pPr>
              <a:buFont typeface="Arial" pitchFamily="34" charset="0"/>
              <a:buChar char="•"/>
            </a:pPr>
            <a:r>
              <a:rPr lang="it-IT" sz="1400" i="1" dirty="0" smtClean="0">
                <a:solidFill>
                  <a:schemeClr val="tx1">
                    <a:lumMod val="65000"/>
                    <a:lumOff val="35000"/>
                  </a:schemeClr>
                </a:solidFill>
              </a:rPr>
              <a:t> Modalità di  gestione del controllo e sistemi pagamento innovativi</a:t>
            </a:r>
          </a:p>
          <a:p>
            <a:pPr>
              <a:buFont typeface="Arial" pitchFamily="34" charset="0"/>
              <a:buChar char="•"/>
            </a:pPr>
            <a:r>
              <a:rPr lang="it-IT" sz="1400" i="1" dirty="0" smtClean="0">
                <a:solidFill>
                  <a:schemeClr val="tx1">
                    <a:lumMod val="65000"/>
                    <a:lumOff val="35000"/>
                  </a:schemeClr>
                </a:solidFill>
              </a:rPr>
              <a:t> Parcheggi interscambio e Sosta in struttura</a:t>
            </a:r>
          </a:p>
          <a:p>
            <a:pPr marL="0" lvl="1"/>
            <a:r>
              <a:rPr lang="it-IT" sz="1400" b="1" dirty="0" err="1" smtClean="0">
                <a:solidFill>
                  <a:schemeClr val="tx1">
                    <a:lumMod val="65000"/>
                    <a:lumOff val="35000"/>
                  </a:schemeClr>
                </a:solidFill>
              </a:rPr>
              <a:t>Pricing</a:t>
            </a:r>
            <a:r>
              <a:rPr lang="it-IT" sz="1400" b="1" dirty="0" smtClean="0">
                <a:solidFill>
                  <a:schemeClr val="tx1">
                    <a:lumMod val="65000"/>
                    <a:lumOff val="35000"/>
                  </a:schemeClr>
                </a:solidFill>
              </a:rPr>
              <a:t> e regolazione della circolazione</a:t>
            </a:r>
          </a:p>
          <a:p>
            <a:pPr>
              <a:buFont typeface="Arial" pitchFamily="34" charset="0"/>
              <a:buChar char="•"/>
            </a:pPr>
            <a:r>
              <a:rPr lang="it-IT" sz="1400" i="1" dirty="0" smtClean="0">
                <a:solidFill>
                  <a:schemeClr val="tx1">
                    <a:lumMod val="65000"/>
                    <a:lumOff val="35000"/>
                  </a:schemeClr>
                </a:solidFill>
              </a:rPr>
              <a:t>Area C</a:t>
            </a:r>
          </a:p>
          <a:p>
            <a:pPr>
              <a:buFont typeface="Arial" pitchFamily="34" charset="0"/>
              <a:buChar char="•"/>
            </a:pPr>
            <a:r>
              <a:rPr lang="it-IT" sz="1400" i="1" dirty="0" smtClean="0">
                <a:solidFill>
                  <a:schemeClr val="tx1">
                    <a:lumMod val="65000"/>
                    <a:lumOff val="35000"/>
                  </a:schemeClr>
                </a:solidFill>
              </a:rPr>
              <a:t>LEZ</a:t>
            </a:r>
          </a:p>
          <a:p>
            <a:pPr marL="0" lvl="1"/>
            <a:r>
              <a:rPr lang="it-IT" sz="1400" b="1" dirty="0" smtClean="0">
                <a:solidFill>
                  <a:schemeClr val="tx1">
                    <a:lumMod val="65000"/>
                    <a:lumOff val="35000"/>
                  </a:schemeClr>
                </a:solidFill>
                <a:cs typeface="Arial" pitchFamily="34" charset="0"/>
              </a:rPr>
              <a:t>Servizi alla mobilità condivisa e innovazione</a:t>
            </a:r>
          </a:p>
          <a:p>
            <a:pPr>
              <a:buFont typeface="Arial" pitchFamily="34" charset="0"/>
              <a:buChar char="•"/>
            </a:pPr>
            <a:r>
              <a:rPr lang="it-IT" sz="1400" i="1" dirty="0" err="1" smtClean="0">
                <a:solidFill>
                  <a:schemeClr val="tx1">
                    <a:lumMod val="65000"/>
                    <a:lumOff val="35000"/>
                  </a:schemeClr>
                </a:solidFill>
              </a:rPr>
              <a:t>Car</a:t>
            </a:r>
            <a:r>
              <a:rPr lang="it-IT" sz="1400" i="1" dirty="0" smtClean="0">
                <a:solidFill>
                  <a:schemeClr val="tx1">
                    <a:lumMod val="65000"/>
                    <a:lumOff val="35000"/>
                  </a:schemeClr>
                </a:solidFill>
              </a:rPr>
              <a:t> </a:t>
            </a:r>
            <a:r>
              <a:rPr lang="it-IT" sz="1400" i="1" dirty="0" err="1" smtClean="0">
                <a:solidFill>
                  <a:schemeClr val="tx1">
                    <a:lumMod val="65000"/>
                    <a:lumOff val="35000"/>
                  </a:schemeClr>
                </a:solidFill>
              </a:rPr>
              <a:t>sharing</a:t>
            </a:r>
            <a:r>
              <a:rPr lang="it-IT" sz="1400" i="1" dirty="0" smtClean="0">
                <a:solidFill>
                  <a:schemeClr val="tx1">
                    <a:lumMod val="65000"/>
                    <a:lumOff val="35000"/>
                  </a:schemeClr>
                </a:solidFill>
              </a:rPr>
              <a:t> e scooter </a:t>
            </a:r>
            <a:r>
              <a:rPr lang="it-IT" sz="1400" i="1" dirty="0" err="1" smtClean="0">
                <a:solidFill>
                  <a:schemeClr val="tx1">
                    <a:lumMod val="65000"/>
                    <a:lumOff val="35000"/>
                  </a:schemeClr>
                </a:solidFill>
              </a:rPr>
              <a:t>sharing</a:t>
            </a:r>
            <a:endParaRPr lang="it-IT" sz="1400" i="1" dirty="0" smtClean="0">
              <a:solidFill>
                <a:schemeClr val="tx1">
                  <a:lumMod val="65000"/>
                  <a:lumOff val="35000"/>
                </a:schemeClr>
              </a:solidFill>
            </a:endParaRPr>
          </a:p>
          <a:p>
            <a:pPr>
              <a:buFont typeface="Arial" pitchFamily="34" charset="0"/>
              <a:buChar char="•"/>
            </a:pPr>
            <a:r>
              <a:rPr lang="it-IT" sz="1400" i="1" dirty="0" smtClean="0">
                <a:solidFill>
                  <a:schemeClr val="tx1">
                    <a:lumMod val="65000"/>
                    <a:lumOff val="35000"/>
                  </a:schemeClr>
                </a:solidFill>
              </a:rPr>
              <a:t>Mobilità elettrica</a:t>
            </a:r>
          </a:p>
          <a:p>
            <a:pPr marL="0" lvl="1"/>
            <a:r>
              <a:rPr lang="it-IT" sz="1400" b="1" dirty="0" smtClean="0">
                <a:solidFill>
                  <a:schemeClr val="tx1">
                    <a:lumMod val="65000"/>
                    <a:lumOff val="35000"/>
                  </a:schemeClr>
                </a:solidFill>
                <a:cs typeface="Arial" pitchFamily="34" charset="0"/>
              </a:rPr>
              <a:t>Logistica urbana delle merci – City </a:t>
            </a:r>
            <a:r>
              <a:rPr lang="it-IT" sz="1400" b="1" dirty="0" err="1" smtClean="0">
                <a:solidFill>
                  <a:schemeClr val="tx1">
                    <a:lumMod val="65000"/>
                    <a:lumOff val="35000"/>
                  </a:schemeClr>
                </a:solidFill>
                <a:cs typeface="Arial" pitchFamily="34" charset="0"/>
              </a:rPr>
              <a:t>logistics</a:t>
            </a:r>
            <a:endParaRPr lang="it-IT" sz="1400" b="1" dirty="0" smtClean="0">
              <a:solidFill>
                <a:schemeClr val="tx1">
                  <a:lumMod val="65000"/>
                  <a:lumOff val="35000"/>
                </a:schemeClr>
              </a:solidFill>
              <a:cs typeface="Arial" pitchFamily="34" charset="0"/>
            </a:endParaRPr>
          </a:p>
          <a:p>
            <a:pPr>
              <a:buFont typeface="Arial" pitchFamily="34" charset="0"/>
              <a:buChar char="•"/>
            </a:pPr>
            <a:r>
              <a:rPr lang="it-IT" sz="1400" i="1" dirty="0" smtClean="0">
                <a:solidFill>
                  <a:schemeClr val="tx1">
                    <a:lumMod val="65000"/>
                    <a:lumOff val="35000"/>
                  </a:schemeClr>
                </a:solidFill>
              </a:rPr>
              <a:t>Regole di accesso: sistemi controllo e gestione carico – scarico</a:t>
            </a:r>
          </a:p>
          <a:p>
            <a:pPr>
              <a:buFont typeface="Arial" pitchFamily="34" charset="0"/>
              <a:buChar char="•"/>
            </a:pPr>
            <a:r>
              <a:rPr lang="it-IT" sz="1400" i="1" dirty="0" smtClean="0">
                <a:solidFill>
                  <a:schemeClr val="tx1">
                    <a:lumMod val="65000"/>
                    <a:lumOff val="35000"/>
                  </a:schemeClr>
                </a:solidFill>
              </a:rPr>
              <a:t>Progetti controllo e tracciatura merci pericolose</a:t>
            </a:r>
          </a:p>
          <a:p>
            <a:pPr>
              <a:buFont typeface="Arial" pitchFamily="34" charset="0"/>
              <a:buChar char="•"/>
            </a:pPr>
            <a:r>
              <a:rPr lang="it-IT" sz="1400" i="1" dirty="0" smtClean="0">
                <a:solidFill>
                  <a:schemeClr val="tx1">
                    <a:lumMod val="65000"/>
                    <a:lumOff val="35000"/>
                  </a:schemeClr>
                </a:solidFill>
              </a:rPr>
              <a:t>Progetti pilota</a:t>
            </a:r>
          </a:p>
          <a:p>
            <a:pPr>
              <a:buFont typeface="Arial" pitchFamily="34" charset="0"/>
              <a:buChar char="•"/>
            </a:pPr>
            <a:r>
              <a:rPr lang="it-IT" sz="1400" i="1" dirty="0" smtClean="0">
                <a:solidFill>
                  <a:schemeClr val="tx1">
                    <a:lumMod val="65000"/>
                    <a:lumOff val="35000"/>
                  </a:schemeClr>
                </a:solidFill>
              </a:rPr>
              <a:t>Sistema integrato per gestione trasporto merci</a:t>
            </a:r>
          </a:p>
          <a:p>
            <a:pPr>
              <a:buFont typeface="Arial" pitchFamily="34" charset="0"/>
              <a:buChar char="•"/>
            </a:pPr>
            <a:r>
              <a:rPr lang="it-IT" sz="1400" i="1" dirty="0" smtClean="0">
                <a:solidFill>
                  <a:schemeClr val="tx1">
                    <a:lumMod val="65000"/>
                    <a:lumOff val="35000"/>
                  </a:schemeClr>
                </a:solidFill>
                <a:latin typeface="+mj-lt"/>
                <a:cs typeface="Arial" pitchFamily="34" charset="0"/>
              </a:rPr>
              <a:t>Centri di distribuzione urbana delle merci</a:t>
            </a:r>
            <a:endParaRPr lang="it-IT" sz="1400" i="1" dirty="0">
              <a:solidFill>
                <a:schemeClr val="tx1">
                  <a:lumMod val="65000"/>
                  <a:lumOff val="35000"/>
                </a:schemeClr>
              </a:solidFill>
              <a:latin typeface="+mj-lt"/>
              <a:cs typeface="Arial" pitchFamily="34" charset="0"/>
            </a:endParaRPr>
          </a:p>
        </p:txBody>
      </p:sp>
    </p:spTree>
    <p:extLst>
      <p:ext uri="{BB962C8B-B14F-4D97-AF65-F5344CB8AC3E}">
        <p14:creationId xmlns:p14="http://schemas.microsoft.com/office/powerpoint/2010/main" val="1225199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Grp="1"/>
          </p:cNvSpPr>
          <p:nvPr>
            <p:ph type="title"/>
          </p:nvPr>
        </p:nvSpPr>
        <p:spPr>
          <a:xfrm>
            <a:off x="685800" y="198438"/>
            <a:ext cx="7772400" cy="1143000"/>
          </a:xfrm>
          <a:gradFill flip="none">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LA COSTRUZIONE DELLE STRATEGIE </a:t>
            </a:r>
            <a:r>
              <a:rPr lang="it-IT" sz="3200" b="1" dirty="0" err="1" smtClean="0">
                <a:solidFill>
                  <a:schemeClr val="bg1"/>
                </a:solidFill>
              </a:rPr>
              <a:t>DI</a:t>
            </a:r>
            <a:r>
              <a:rPr lang="it-IT" sz="3200" b="1" dirty="0" smtClean="0">
                <a:solidFill>
                  <a:schemeClr val="bg1"/>
                </a:solidFill>
              </a:rPr>
              <a:t> PIANO, LE VALUTAZIONI TECNICHE </a:t>
            </a:r>
            <a:br>
              <a:rPr lang="it-IT" sz="3200" b="1" dirty="0" smtClean="0">
                <a:solidFill>
                  <a:schemeClr val="bg1"/>
                </a:solidFill>
              </a:rPr>
            </a:br>
            <a:endParaRPr lang="it-IT" sz="3000" dirty="0">
              <a:solidFill>
                <a:schemeClr val="bg1"/>
              </a:solidFill>
              <a:latin typeface="Arial Black" pitchFamily="34" charset="0"/>
            </a:endParaRPr>
          </a:p>
        </p:txBody>
      </p:sp>
      <p:sp>
        <p:nvSpPr>
          <p:cNvPr id="6" name="Rettangolo 9"/>
          <p:cNvSpPr txBox="1">
            <a:spLocks noChangeArrowheads="1"/>
          </p:cNvSpPr>
          <p:nvPr/>
        </p:nvSpPr>
        <p:spPr bwMode="auto">
          <a:xfrm>
            <a:off x="685800" y="1341438"/>
            <a:ext cx="7772400" cy="4524375"/>
          </a:xfrm>
          <a:prstGeom prst="rect">
            <a:avLst/>
          </a:prstGeom>
          <a:noFill/>
          <a:ln w="9525">
            <a:noFill/>
            <a:miter lim="800000"/>
            <a:headEnd/>
            <a:tailEnd/>
          </a:ln>
        </p:spPr>
        <p:txBody>
          <a:bodyPr>
            <a:spAutoFit/>
          </a:bodyPr>
          <a:lstStyle/>
          <a:p>
            <a:pPr marL="0" lvl="3" algn="dist">
              <a:spcBef>
                <a:spcPts val="0"/>
              </a:spcBef>
              <a:defRPr/>
            </a:pPr>
            <a:r>
              <a:rPr lang="it-IT" sz="1600" b="1" dirty="0">
                <a:latin typeface="Calibri" pitchFamily="34" charset="0"/>
              </a:rPr>
              <a:t>Il processo di valutazione ha accompagnato tutte le fasi di redazione del Piano, ha</a:t>
            </a:r>
          </a:p>
          <a:p>
            <a:pPr marL="0" lvl="3" algn="dist">
              <a:spcBef>
                <a:spcPts val="0"/>
              </a:spcBef>
              <a:defRPr/>
            </a:pPr>
            <a:r>
              <a:rPr lang="it-IT" sz="1600" b="1" dirty="0">
                <a:latin typeface="Calibri" pitchFamily="34" charset="0"/>
              </a:rPr>
              <a:t>utilizzato gli strumenti previsti dalla VAS, integrati da Analisi</a:t>
            </a:r>
            <a:r>
              <a:rPr lang="it-IT" sz="1600" dirty="0">
                <a:latin typeface="Calibri" pitchFamily="34" charset="0"/>
              </a:rPr>
              <a:t> </a:t>
            </a:r>
            <a:r>
              <a:rPr lang="it-IT" sz="1600" b="1" dirty="0">
                <a:latin typeface="Calibri" pitchFamily="34" charset="0"/>
              </a:rPr>
              <a:t>Costi-Benefici</a:t>
            </a:r>
            <a:r>
              <a:rPr lang="it-IT" sz="1600" dirty="0">
                <a:latin typeface="Calibri" pitchFamily="34" charset="0"/>
              </a:rPr>
              <a:t> (estese alle</a:t>
            </a:r>
          </a:p>
          <a:p>
            <a:pPr marL="0" lvl="3" algn="dist">
              <a:spcBef>
                <a:spcPts val="0"/>
              </a:spcBef>
              <a:defRPr/>
            </a:pPr>
            <a:r>
              <a:rPr lang="it-IT" sz="1600" dirty="0">
                <a:latin typeface="Calibri" pitchFamily="34" charset="0"/>
              </a:rPr>
              <a:t>componenti socio-ambientali, sanitarie distributive/spaziali) e da approfondimenti</a:t>
            </a:r>
          </a:p>
          <a:p>
            <a:pPr marL="0" lvl="3" algn="just">
              <a:spcBef>
                <a:spcPts val="0"/>
              </a:spcBef>
              <a:defRPr/>
            </a:pPr>
            <a:r>
              <a:rPr lang="it-IT" sz="1600" dirty="0">
                <a:latin typeface="Calibri" pitchFamily="34" charset="0"/>
              </a:rPr>
              <a:t>tecnico </a:t>
            </a:r>
            <a:r>
              <a:rPr lang="it-IT" sz="1600" dirty="0" err="1">
                <a:latin typeface="Calibri" pitchFamily="34" charset="0"/>
              </a:rPr>
              <a:t>trasportistici</a:t>
            </a:r>
            <a:r>
              <a:rPr lang="it-IT" sz="1600" dirty="0">
                <a:latin typeface="Calibri" pitchFamily="34" charset="0"/>
              </a:rPr>
              <a:t> mirati</a:t>
            </a:r>
          </a:p>
          <a:p>
            <a:pPr marL="0" lvl="3" algn="just">
              <a:spcBef>
                <a:spcPts val="0"/>
              </a:spcBef>
              <a:defRPr/>
            </a:pPr>
            <a:endParaRPr lang="it-IT" sz="1600" dirty="0">
              <a:latin typeface="Calibri" pitchFamily="34" charset="0"/>
            </a:endParaRPr>
          </a:p>
          <a:p>
            <a:pPr marL="0" lvl="3" algn="just">
              <a:spcBef>
                <a:spcPts val="0"/>
              </a:spcBef>
              <a:defRPr/>
            </a:pPr>
            <a:endParaRPr lang="it-IT" sz="1600" dirty="0">
              <a:latin typeface="Calibri" pitchFamily="34" charset="0"/>
            </a:endParaRPr>
          </a:p>
          <a:p>
            <a:pPr marL="0" lvl="3" algn="just">
              <a:spcBef>
                <a:spcPts val="0"/>
              </a:spcBef>
              <a:defRPr/>
            </a:pPr>
            <a:endParaRPr lang="it-IT" sz="1600" dirty="0">
              <a:latin typeface="Calibri" pitchFamily="34" charset="0"/>
            </a:endParaRPr>
          </a:p>
          <a:p>
            <a:pPr marL="0" lvl="3" algn="just">
              <a:spcBef>
                <a:spcPts val="0"/>
              </a:spcBef>
              <a:defRPr/>
            </a:pPr>
            <a:endParaRPr lang="it-IT" sz="1600" dirty="0">
              <a:latin typeface="Calibri" pitchFamily="34" charset="0"/>
            </a:endParaRPr>
          </a:p>
          <a:p>
            <a:pPr marL="0" lvl="3" algn="just">
              <a:spcBef>
                <a:spcPts val="0"/>
              </a:spcBef>
              <a:defRPr/>
            </a:pPr>
            <a:endParaRPr lang="it-IT" sz="1600" dirty="0">
              <a:latin typeface="Calibri" pitchFamily="34" charset="0"/>
            </a:endParaRPr>
          </a:p>
          <a:p>
            <a:pPr marL="0" lvl="2" algn="just">
              <a:defRPr/>
            </a:pPr>
            <a:r>
              <a:rPr lang="it-IT" sz="1600" b="1" dirty="0">
                <a:latin typeface="Calibri" pitchFamily="34" charset="0"/>
              </a:rPr>
              <a:t>La costruzione si è sviluppata per </a:t>
            </a:r>
            <a:r>
              <a:rPr lang="it-IT" sz="1600" b="1" dirty="0" err="1">
                <a:latin typeface="Calibri" pitchFamily="34" charset="0"/>
              </a:rPr>
              <a:t>step</a:t>
            </a:r>
            <a:r>
              <a:rPr lang="it-IT" sz="1600" b="1" dirty="0">
                <a:latin typeface="Calibri" pitchFamily="34" charset="0"/>
              </a:rPr>
              <a:t> successivi : </a:t>
            </a:r>
          </a:p>
          <a:p>
            <a:pPr marL="0" lvl="2" algn="just">
              <a:buFont typeface="Arial" pitchFamily="34" charset="0"/>
              <a:buChar char="•"/>
              <a:defRPr/>
            </a:pPr>
            <a:r>
              <a:rPr lang="it-IT" sz="1600" b="1" dirty="0">
                <a:latin typeface="Calibri" pitchFamily="34" charset="0"/>
              </a:rPr>
              <a:t> Valutazioni preliminari su ogni singolo intervento</a:t>
            </a:r>
            <a:endParaRPr lang="it-IT" sz="1600" dirty="0">
              <a:latin typeface="Calibri" pitchFamily="34" charset="0"/>
            </a:endParaRPr>
          </a:p>
          <a:p>
            <a:pPr marL="0" lvl="2" algn="just">
              <a:buFont typeface="Arial" pitchFamily="34" charset="0"/>
              <a:buChar char="•"/>
              <a:defRPr/>
            </a:pPr>
            <a:r>
              <a:rPr lang="it-IT" sz="1600" b="1" dirty="0">
                <a:latin typeface="Calibri" pitchFamily="34" charset="0"/>
              </a:rPr>
              <a:t> Esclusione delle soluzioni progettuali non adeguate o inefficaci </a:t>
            </a:r>
            <a:r>
              <a:rPr lang="it-IT" sz="1600" dirty="0">
                <a:latin typeface="Calibri" pitchFamily="34" charset="0"/>
              </a:rPr>
              <a:t>rispetto agli obiettivi</a:t>
            </a:r>
          </a:p>
          <a:p>
            <a:pPr marL="0" lvl="2" algn="just">
              <a:buFont typeface="Arial" pitchFamily="34" charset="0"/>
              <a:buChar char="•"/>
              <a:defRPr/>
            </a:pPr>
            <a:r>
              <a:rPr lang="it-IT" sz="1600" b="1" dirty="0">
                <a:latin typeface="Calibri" pitchFamily="34" charset="0"/>
              </a:rPr>
              <a:t> Confronto e scelta fra soluzioni alternative</a:t>
            </a:r>
            <a:endParaRPr lang="it-IT" sz="1600" dirty="0">
              <a:latin typeface="Calibri" pitchFamily="34" charset="0"/>
            </a:endParaRPr>
          </a:p>
          <a:p>
            <a:pPr marL="0" lvl="2" algn="just">
              <a:buFont typeface="Arial" pitchFamily="34" charset="0"/>
              <a:buChar char="•"/>
              <a:defRPr/>
            </a:pPr>
            <a:r>
              <a:rPr lang="it-IT" sz="1600" b="1" dirty="0">
                <a:latin typeface="Calibri" pitchFamily="34" charset="0"/>
              </a:rPr>
              <a:t> Composizione di scenari di PUMS, combinando azioni tra loro coerenti </a:t>
            </a:r>
            <a:r>
              <a:rPr lang="it-IT" sz="1600" dirty="0">
                <a:latin typeface="Calibri" pitchFamily="34" charset="0"/>
              </a:rPr>
              <a:t>e di massima efficacia</a:t>
            </a:r>
          </a:p>
          <a:p>
            <a:pPr marL="0" lvl="2" algn="just">
              <a:defRPr/>
            </a:pPr>
            <a:r>
              <a:rPr lang="it-IT" sz="1600" b="1" dirty="0">
                <a:latin typeface="Calibri" pitchFamily="34" charset="0"/>
              </a:rPr>
              <a:t>Gli esiti delle valutazioni </a:t>
            </a:r>
            <a:r>
              <a:rPr lang="it-IT" sz="1600" dirty="0">
                <a:latin typeface="Calibri" pitchFamily="34" charset="0"/>
              </a:rPr>
              <a:t>hanno portato alla </a:t>
            </a:r>
            <a:r>
              <a:rPr lang="it-IT" sz="1600" b="1" dirty="0">
                <a:latin typeface="Calibri" pitchFamily="34" charset="0"/>
              </a:rPr>
              <a:t>costruzione delle strategie di Piano</a:t>
            </a:r>
            <a:r>
              <a:rPr lang="it-IT" sz="1600" dirty="0">
                <a:latin typeface="Calibri" pitchFamily="34" charset="0"/>
              </a:rPr>
              <a:t>, composte da interventi </a:t>
            </a:r>
            <a:r>
              <a:rPr lang="it-IT" sz="1600" b="1" dirty="0">
                <a:latin typeface="Calibri" pitchFamily="34" charset="0"/>
              </a:rPr>
              <a:t>coerenti con gli obiettivi </a:t>
            </a:r>
            <a:r>
              <a:rPr lang="it-IT" sz="1600" dirty="0">
                <a:latin typeface="Calibri" pitchFamily="34" charset="0"/>
              </a:rPr>
              <a:t>e </a:t>
            </a:r>
            <a:r>
              <a:rPr lang="it-IT" sz="1600" b="1" dirty="0">
                <a:latin typeface="Calibri" pitchFamily="34" charset="0"/>
              </a:rPr>
              <a:t>tenuto conto delle condizioni/vincoli/opportunità </a:t>
            </a:r>
            <a:r>
              <a:rPr lang="it-IT" sz="1600" dirty="0">
                <a:latin typeface="Calibri" pitchFamily="34" charset="0"/>
              </a:rPr>
              <a:t>che si potranno ragionevolmente sviluppare all’orizzonte temporale del piano (decennio).</a:t>
            </a:r>
            <a:endParaRPr lang="it-IT" sz="1600" i="1" kern="0" dirty="0">
              <a:latin typeface="Calibri" pitchFamily="34" charset="0"/>
              <a:ea typeface="+mn-ea"/>
            </a:endParaRPr>
          </a:p>
        </p:txBody>
      </p:sp>
      <p:pic>
        <p:nvPicPr>
          <p:cNvPr id="7172" name="Immagine 9"/>
          <p:cNvPicPr>
            <a:picLocks noChangeAspect="1" noChangeArrowheads="1"/>
          </p:cNvPicPr>
          <p:nvPr/>
        </p:nvPicPr>
        <p:blipFill>
          <a:blip r:embed="rId2"/>
          <a:srcRect/>
          <a:stretch>
            <a:fillRect/>
          </a:stretch>
        </p:blipFill>
        <p:spPr bwMode="auto">
          <a:xfrm>
            <a:off x="2411413" y="2392363"/>
            <a:ext cx="4537075"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Grp="1"/>
          </p:cNvSpPr>
          <p:nvPr>
            <p:ph type="title"/>
          </p:nvPr>
        </p:nvSpPr>
        <p:spPr>
          <a:xfrm>
            <a:off x="685800" y="198438"/>
            <a:ext cx="7772400" cy="1143000"/>
          </a:xfrm>
          <a:gradFill flip="none">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La costruzione delle strategie di Piano  - Analisi Costi Benefici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endParaRPr lang="it-IT" sz="3000" dirty="0">
              <a:solidFill>
                <a:schemeClr val="bg1"/>
              </a:solidFill>
              <a:latin typeface="Arial Black" pitchFamily="34" charset="0"/>
            </a:endParaRPr>
          </a:p>
        </p:txBody>
      </p:sp>
      <p:pic>
        <p:nvPicPr>
          <p:cNvPr id="8195" name="Immagine 14"/>
          <p:cNvPicPr>
            <a:picLocks noChangeAspect="1" noChangeArrowheads="1"/>
          </p:cNvPicPr>
          <p:nvPr/>
        </p:nvPicPr>
        <p:blipFill>
          <a:blip r:embed="rId2"/>
          <a:srcRect/>
          <a:stretch>
            <a:fillRect/>
          </a:stretch>
        </p:blipFill>
        <p:spPr bwMode="auto">
          <a:xfrm>
            <a:off x="1403350" y="1700213"/>
            <a:ext cx="6421438" cy="393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Grp="1"/>
          </p:cNvSpPr>
          <p:nvPr>
            <p:ph type="title"/>
          </p:nvPr>
        </p:nvSpPr>
        <p:spPr>
          <a:xfrm>
            <a:off x="685800" y="198438"/>
            <a:ext cx="7772400" cy="1143000"/>
          </a:xfrm>
          <a:gradFill flip="none">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cap="all" dirty="0" smtClean="0">
                <a:cs typeface="Arial" pitchFamily="34" charset="0"/>
              </a:rPr>
              <a:t>I RISULTATI ATTESI </a:t>
            </a:r>
            <a:r>
              <a:rPr lang="it-IT" sz="3200" b="1" cap="all" dirty="0" err="1" smtClean="0">
                <a:cs typeface="Arial" pitchFamily="34" charset="0"/>
              </a:rPr>
              <a:t>dAlle</a:t>
            </a:r>
            <a:r>
              <a:rPr lang="it-IT" sz="3200" b="1" cap="all" dirty="0" smtClean="0">
                <a:cs typeface="Arial" pitchFamily="34" charset="0"/>
              </a:rPr>
              <a:t> azioni previste dal PUMS</a:t>
            </a:r>
            <a:br>
              <a:rPr lang="it-IT" sz="3200" b="1" cap="all" dirty="0" smtClean="0">
                <a:cs typeface="Arial" pitchFamily="34" charset="0"/>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endParaRPr lang="it-IT" sz="3000" dirty="0">
              <a:solidFill>
                <a:schemeClr val="bg1"/>
              </a:solidFill>
              <a:latin typeface="Arial Black" pitchFamily="34" charset="0"/>
            </a:endParaRPr>
          </a:p>
        </p:txBody>
      </p:sp>
      <p:sp>
        <p:nvSpPr>
          <p:cNvPr id="9219" name="Rettangolo 9"/>
          <p:cNvSpPr txBox="1">
            <a:spLocks noChangeArrowheads="1"/>
          </p:cNvSpPr>
          <p:nvPr/>
        </p:nvSpPr>
        <p:spPr bwMode="auto">
          <a:xfrm>
            <a:off x="685800" y="1341438"/>
            <a:ext cx="7772400" cy="4801314"/>
          </a:xfrm>
          <a:prstGeom prst="rect">
            <a:avLst/>
          </a:prstGeom>
          <a:noFill/>
          <a:ln w="9525">
            <a:noFill/>
            <a:miter lim="800000"/>
            <a:headEnd/>
            <a:tailEnd/>
          </a:ln>
        </p:spPr>
        <p:txBody>
          <a:bodyPr>
            <a:spAutoFit/>
          </a:bodyPr>
          <a:lstStyle/>
          <a:p>
            <a:pPr algn="just">
              <a:lnSpc>
                <a:spcPct val="150000"/>
              </a:lnSpc>
            </a:pPr>
            <a:r>
              <a:rPr lang="it-IT" sz="1700" dirty="0">
                <a:latin typeface="Calibri" pitchFamily="34" charset="0"/>
              </a:rPr>
              <a:t>I risultati attesi attraverso il PUMS sono quindi descrivibili  attraverso I</a:t>
            </a:r>
            <a:r>
              <a:rPr lang="it-IT" sz="1700" b="1" dirty="0">
                <a:latin typeface="Calibri" pitchFamily="34" charset="0"/>
              </a:rPr>
              <a:t>ndicatori di Risultato (target) ognuno dei quali correlato ad un Obiettivo di Piano</a:t>
            </a:r>
            <a:r>
              <a:rPr lang="it-IT" sz="1700" dirty="0">
                <a:latin typeface="Calibri" pitchFamily="34" charset="0"/>
              </a:rPr>
              <a:t>. Gli indicatori principali devono essere quantificabili, prevedibili attraverso modelli e misurabili (stato di fatto e situazione a Piano attuato) in modo da poter essere utilizzati anche per il monitoraggio successivo</a:t>
            </a:r>
            <a:r>
              <a:rPr lang="it-IT" sz="1700" b="1" dirty="0">
                <a:latin typeface="Calibri" pitchFamily="34" charset="0"/>
              </a:rPr>
              <a:t>. </a:t>
            </a:r>
          </a:p>
          <a:p>
            <a:pPr algn="just">
              <a:lnSpc>
                <a:spcPct val="150000"/>
              </a:lnSpc>
            </a:pPr>
            <a:endParaRPr lang="it-IT" sz="1700" b="1" dirty="0">
              <a:latin typeface="Calibri" pitchFamily="34" charset="0"/>
            </a:endParaRPr>
          </a:p>
          <a:p>
            <a:pPr algn="just">
              <a:lnSpc>
                <a:spcPct val="150000"/>
              </a:lnSpc>
            </a:pPr>
            <a:endParaRPr lang="it-IT" sz="1700" b="1" dirty="0" smtClean="0">
              <a:latin typeface="Calibri" pitchFamily="34" charset="0"/>
            </a:endParaRPr>
          </a:p>
          <a:p>
            <a:pPr algn="just">
              <a:lnSpc>
                <a:spcPct val="150000"/>
              </a:lnSpc>
            </a:pPr>
            <a:r>
              <a:rPr lang="it-IT" sz="1700" b="1" dirty="0" smtClean="0">
                <a:latin typeface="Gotham Bold"/>
              </a:rPr>
              <a:t>Le </a:t>
            </a:r>
            <a:r>
              <a:rPr lang="it-IT" sz="1700" b="1" dirty="0">
                <a:latin typeface="Gotham Bold"/>
              </a:rPr>
              <a:t>slide successive indicano </a:t>
            </a:r>
            <a:r>
              <a:rPr lang="it-IT" sz="1700" b="1" u="sng" dirty="0">
                <a:latin typeface="Gotham Bold"/>
              </a:rPr>
              <a:t>le Variazioni derivanti dall’attuazione del  PUMS rispetto: </a:t>
            </a:r>
          </a:p>
          <a:p>
            <a:pPr algn="just">
              <a:lnSpc>
                <a:spcPct val="150000"/>
              </a:lnSpc>
              <a:buFont typeface="Arial" pitchFamily="34" charset="0"/>
              <a:buChar char="•"/>
            </a:pPr>
            <a:r>
              <a:rPr lang="it-IT" sz="1700" b="1" dirty="0">
                <a:latin typeface="Gotham Bold"/>
              </a:rPr>
              <a:t>allo Stato di Fatto (</a:t>
            </a:r>
            <a:r>
              <a:rPr lang="it-IT" sz="1700" b="1" dirty="0" err="1">
                <a:latin typeface="Gotham Bold"/>
              </a:rPr>
              <a:t>SdF</a:t>
            </a:r>
            <a:r>
              <a:rPr lang="it-IT" sz="1700" b="1" dirty="0">
                <a:latin typeface="Gotham Bold"/>
              </a:rPr>
              <a:t>/Oggi); </a:t>
            </a:r>
          </a:p>
          <a:p>
            <a:pPr algn="just">
              <a:lnSpc>
                <a:spcPct val="150000"/>
              </a:lnSpc>
              <a:buFont typeface="Arial" pitchFamily="34" charset="0"/>
              <a:buChar char="•"/>
            </a:pPr>
            <a:r>
              <a:rPr lang="it-IT" sz="1700" b="1" dirty="0">
                <a:latin typeface="Gotham Bold"/>
              </a:rPr>
              <a:t>allo Scenario </a:t>
            </a:r>
            <a:r>
              <a:rPr lang="it-IT" sz="1700" b="1" dirty="0" err="1">
                <a:latin typeface="Gotham Bold"/>
              </a:rPr>
              <a:t>Reference</a:t>
            </a:r>
            <a:r>
              <a:rPr lang="it-IT" sz="1700" b="1" dirty="0">
                <a:latin typeface="Gotham Bold"/>
              </a:rPr>
              <a:t> al 2024 che simula ciò che succederebbe senza il PUMS ma grazie alle azioni già programmate e non ancora completate</a:t>
            </a:r>
            <a:endParaRPr lang="it-IT" sz="1600"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Grp="1"/>
          </p:cNvSpPr>
          <p:nvPr>
            <p:ph type="title"/>
          </p:nvPr>
        </p:nvSpPr>
        <p:spPr>
          <a:xfrm>
            <a:off x="685800" y="198438"/>
            <a:ext cx="7772400" cy="1143000"/>
          </a:xfrm>
          <a:gradFill flip="none">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cap="all" dirty="0" smtClean="0">
                <a:cs typeface="Arial" pitchFamily="34" charset="0"/>
              </a:rPr>
              <a:t>I RISULTATI ATTESI </a:t>
            </a:r>
            <a:r>
              <a:rPr lang="it-IT" sz="3200" b="1" cap="all" dirty="0" err="1" smtClean="0">
                <a:cs typeface="Arial" pitchFamily="34" charset="0"/>
              </a:rPr>
              <a:t>dAlle</a:t>
            </a:r>
            <a:r>
              <a:rPr lang="it-IT" sz="3200" b="1" cap="all" dirty="0" smtClean="0">
                <a:cs typeface="Arial" pitchFamily="34" charset="0"/>
              </a:rPr>
              <a:t> azioni previste dal PUMS</a:t>
            </a:r>
            <a:br>
              <a:rPr lang="it-IT" sz="3200" b="1" cap="all" dirty="0" smtClean="0">
                <a:cs typeface="Arial" pitchFamily="34" charset="0"/>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endParaRPr lang="it-IT" sz="3000" dirty="0">
              <a:solidFill>
                <a:schemeClr val="bg1"/>
              </a:solidFill>
              <a:latin typeface="Arial Black" pitchFamily="34" charset="0"/>
            </a:endParaRPr>
          </a:p>
        </p:txBody>
      </p:sp>
      <p:sp>
        <p:nvSpPr>
          <p:cNvPr id="10243" name="Rettangolo 9"/>
          <p:cNvSpPr txBox="1">
            <a:spLocks noChangeArrowheads="1"/>
          </p:cNvSpPr>
          <p:nvPr/>
        </p:nvSpPr>
        <p:spPr bwMode="auto">
          <a:xfrm>
            <a:off x="685800" y="1341438"/>
            <a:ext cx="7772400" cy="1122362"/>
          </a:xfrm>
          <a:prstGeom prst="rect">
            <a:avLst/>
          </a:prstGeom>
          <a:noFill/>
          <a:ln w="9525">
            <a:noFill/>
            <a:miter lim="800000"/>
            <a:headEnd/>
            <a:tailEnd/>
          </a:ln>
        </p:spPr>
        <p:txBody>
          <a:bodyPr>
            <a:spAutoFit/>
          </a:bodyPr>
          <a:lstStyle/>
          <a:p>
            <a:pPr algn="just">
              <a:lnSpc>
                <a:spcPct val="150000"/>
              </a:lnSpc>
            </a:pPr>
            <a:endParaRPr lang="it-IT" sz="1700" b="1">
              <a:latin typeface="Calibri" pitchFamily="34" charset="0"/>
            </a:endParaRPr>
          </a:p>
          <a:p>
            <a:pPr algn="just">
              <a:lnSpc>
                <a:spcPct val="150000"/>
              </a:lnSpc>
            </a:pPr>
            <a:endParaRPr lang="it-IT" sz="1700" b="1">
              <a:latin typeface="Calibri" pitchFamily="34" charset="0"/>
            </a:endParaRPr>
          </a:p>
          <a:p>
            <a:pPr marL="0" lvl="3" algn="dist"/>
            <a:endParaRPr lang="it-IT" sz="1600">
              <a:latin typeface="Calibri" pitchFamily="34" charset="0"/>
            </a:endParaRPr>
          </a:p>
        </p:txBody>
      </p:sp>
      <p:sp>
        <p:nvSpPr>
          <p:cNvPr id="6" name="Sottotitolo 2"/>
          <p:cNvSpPr txBox="1">
            <a:spLocks/>
          </p:cNvSpPr>
          <p:nvPr/>
        </p:nvSpPr>
        <p:spPr bwMode="auto">
          <a:xfrm>
            <a:off x="179388" y="1495425"/>
            <a:ext cx="8785225" cy="4741863"/>
          </a:xfrm>
          <a:prstGeom prst="rect">
            <a:avLst/>
          </a:prstGeom>
          <a:noFill/>
          <a:ln w="9525">
            <a:noFill/>
            <a:miter lim="800000"/>
            <a:headEnd/>
            <a:tailEnd/>
          </a:ln>
        </p:spPr>
        <p:txBody>
          <a:bodyPr/>
          <a:lstStyle/>
          <a:p>
            <a:pPr marL="342900" indent="-342900" eaLnBrk="1" fontAlgn="auto" hangingPunct="1">
              <a:lnSpc>
                <a:spcPct val="120000"/>
              </a:lnSpc>
              <a:spcBef>
                <a:spcPct val="20000"/>
              </a:spcBef>
              <a:spcAft>
                <a:spcPts val="0"/>
              </a:spcAft>
              <a:defRPr/>
            </a:pPr>
            <a:r>
              <a:rPr lang="it-IT" sz="1800" b="1" kern="0" dirty="0">
                <a:ea typeface="+mn-ea"/>
                <a:cs typeface="Arial" panose="020B0604020202020204" pitchFamily="34" charset="0"/>
              </a:rPr>
              <a:t>	Ripartizione modale degli spostamenti di persone	</a:t>
            </a:r>
            <a:r>
              <a:rPr lang="it-IT" sz="1800" kern="0" dirty="0">
                <a:ea typeface="+mn-ea"/>
                <a:cs typeface="Arial" panose="020B0604020202020204" pitchFamily="34" charset="0"/>
              </a:rPr>
              <a:t> </a:t>
            </a:r>
          </a:p>
          <a:p>
            <a:pPr marL="342900" indent="-342900" eaLnBrk="1" fontAlgn="auto" hangingPunct="1">
              <a:lnSpc>
                <a:spcPct val="120000"/>
              </a:lnSpc>
              <a:spcBef>
                <a:spcPct val="20000"/>
              </a:spcBef>
              <a:spcAft>
                <a:spcPts val="0"/>
              </a:spcAft>
              <a:defRPr/>
            </a:pPr>
            <a:r>
              <a:rPr lang="it-IT" sz="1800" kern="0" dirty="0">
                <a:ea typeface="+mn-ea"/>
                <a:cs typeface="Arial" panose="020B0604020202020204" pitchFamily="34" charset="0"/>
              </a:rPr>
              <a:t>					     stato di fatto	        2024 </a:t>
            </a:r>
            <a:r>
              <a:rPr lang="it-IT" sz="1800" kern="0" dirty="0" err="1">
                <a:ea typeface="+mn-ea"/>
                <a:cs typeface="Arial" panose="020B0604020202020204" pitchFamily="34" charset="0"/>
              </a:rPr>
              <a:t>ref</a:t>
            </a:r>
            <a:r>
              <a:rPr lang="it-IT" sz="1800" b="1" kern="0" dirty="0">
                <a:ea typeface="+mn-ea"/>
                <a:cs typeface="Arial" panose="020B0604020202020204" pitchFamily="34" charset="0"/>
              </a:rPr>
              <a:t>.     2024 piano</a:t>
            </a:r>
          </a:p>
          <a:p>
            <a:pPr marL="342900" indent="-342900" eaLnBrk="1" fontAlgn="auto" hangingPunct="1">
              <a:lnSpc>
                <a:spcPct val="120000"/>
              </a:lnSpc>
              <a:spcBef>
                <a:spcPct val="20000"/>
              </a:spcBef>
              <a:spcAft>
                <a:spcPts val="0"/>
              </a:spcAft>
              <a:buFont typeface="Arial" pitchFamily="34" charset="0"/>
              <a:buChar char="•"/>
              <a:defRPr/>
            </a:pPr>
            <a:r>
              <a:rPr lang="it-IT" sz="1800" kern="0" dirty="0">
                <a:ea typeface="+mn-ea"/>
                <a:cs typeface="Arial" panose="020B0604020202020204" pitchFamily="34" charset="0"/>
              </a:rPr>
              <a:t>Spostamenti in Milano con TPL		 57%		 58%	</a:t>
            </a:r>
            <a:r>
              <a:rPr lang="it-IT" sz="1800" b="1" kern="0" dirty="0">
                <a:ea typeface="+mn-ea"/>
                <a:cs typeface="Arial" panose="020B0604020202020204" pitchFamily="34" charset="0"/>
              </a:rPr>
              <a:t>63%</a:t>
            </a:r>
            <a:r>
              <a:rPr lang="it-IT" sz="1800" kern="0" dirty="0">
                <a:ea typeface="+mn-ea"/>
                <a:cs typeface="Arial" panose="020B0604020202020204" pitchFamily="34" charset="0"/>
              </a:rPr>
              <a:t>   </a:t>
            </a:r>
            <a:r>
              <a:rPr lang="it-IT" sz="1800" kern="0" dirty="0">
                <a:ea typeface="+mn-ea"/>
                <a:cs typeface="Arial" panose="020B0604020202020204" pitchFamily="34" charset="0"/>
                <a:sym typeface="Wingdings" panose="05000000000000000000" pitchFamily="2" charset="2"/>
              </a:rPr>
              <a:t></a:t>
            </a:r>
            <a:endParaRPr lang="it-IT" sz="1800" kern="0" dirty="0">
              <a:ea typeface="+mn-ea"/>
              <a:cs typeface="Arial" panose="020B0604020202020204" pitchFamily="34" charset="0"/>
            </a:endParaRPr>
          </a:p>
          <a:p>
            <a:pPr marL="342900" indent="-342900" eaLnBrk="1" fontAlgn="auto" hangingPunct="1">
              <a:lnSpc>
                <a:spcPct val="120000"/>
              </a:lnSpc>
              <a:spcBef>
                <a:spcPct val="20000"/>
              </a:spcBef>
              <a:spcAft>
                <a:spcPts val="0"/>
              </a:spcAft>
              <a:buFont typeface="Arial" pitchFamily="34" charset="0"/>
              <a:buChar char="•"/>
              <a:defRPr/>
            </a:pPr>
            <a:r>
              <a:rPr lang="it-IT" sz="1800" kern="0" dirty="0">
                <a:ea typeface="+mn-ea"/>
                <a:cs typeface="Arial" panose="020B0604020202020204" pitchFamily="34" charset="0"/>
              </a:rPr>
              <a:t>Spostamenti di scambio con TPL	 37%		 38%	</a:t>
            </a:r>
            <a:r>
              <a:rPr lang="it-IT" sz="1800" b="1" kern="0" dirty="0">
                <a:ea typeface="+mn-ea"/>
                <a:cs typeface="Arial" panose="020B0604020202020204" pitchFamily="34" charset="0"/>
              </a:rPr>
              <a:t>44%   </a:t>
            </a:r>
            <a:r>
              <a:rPr lang="it-IT" sz="1800" kern="0" dirty="0">
                <a:ea typeface="+mn-ea"/>
                <a:cs typeface="Arial" panose="020B0604020202020204" pitchFamily="34" charset="0"/>
                <a:sym typeface="Wingdings" panose="05000000000000000000" pitchFamily="2" charset="2"/>
              </a:rPr>
              <a:t></a:t>
            </a:r>
            <a:endParaRPr lang="it-IT" sz="1800" kern="0" dirty="0">
              <a:ea typeface="+mn-ea"/>
              <a:cs typeface="Arial" panose="020B0604020202020204" pitchFamily="34" charset="0"/>
            </a:endParaRPr>
          </a:p>
          <a:p>
            <a:pPr marL="342900" indent="-342900" eaLnBrk="1" fontAlgn="auto" hangingPunct="1">
              <a:lnSpc>
                <a:spcPct val="120000"/>
              </a:lnSpc>
              <a:spcBef>
                <a:spcPct val="20000"/>
              </a:spcBef>
              <a:spcAft>
                <a:spcPts val="0"/>
              </a:spcAft>
              <a:buFont typeface="Arial" pitchFamily="34" charset="0"/>
              <a:buChar char="•"/>
              <a:defRPr/>
            </a:pPr>
            <a:r>
              <a:rPr lang="it-IT" sz="1800" kern="0" dirty="0">
                <a:ea typeface="+mn-ea"/>
                <a:cs typeface="Arial" panose="020B0604020202020204" pitchFamily="34" charset="0"/>
              </a:rPr>
              <a:t>Spostamenti in Milano con auto		 30%		 29%	</a:t>
            </a:r>
            <a:r>
              <a:rPr lang="it-IT" sz="1800" b="1" kern="0" dirty="0">
                <a:ea typeface="+mn-ea"/>
                <a:cs typeface="Arial" panose="020B0604020202020204" pitchFamily="34" charset="0"/>
              </a:rPr>
              <a:t>23%   </a:t>
            </a:r>
            <a:r>
              <a:rPr lang="it-IT" sz="1800" kern="0" dirty="0">
                <a:ea typeface="+mn-ea"/>
                <a:cs typeface="Arial" panose="020B0604020202020204" pitchFamily="34" charset="0"/>
                <a:sym typeface="Wingdings" panose="05000000000000000000" pitchFamily="2" charset="2"/>
              </a:rPr>
              <a:t></a:t>
            </a:r>
            <a:endParaRPr lang="it-IT" sz="1800" kern="0" dirty="0">
              <a:ea typeface="+mn-ea"/>
              <a:cs typeface="Arial" panose="020B0604020202020204" pitchFamily="34" charset="0"/>
            </a:endParaRPr>
          </a:p>
          <a:p>
            <a:pPr marL="342900" indent="-342900" eaLnBrk="1" fontAlgn="auto" hangingPunct="1">
              <a:lnSpc>
                <a:spcPct val="120000"/>
              </a:lnSpc>
              <a:spcBef>
                <a:spcPct val="20000"/>
              </a:spcBef>
              <a:spcAft>
                <a:spcPts val="0"/>
              </a:spcAft>
              <a:buFont typeface="Arial" pitchFamily="34" charset="0"/>
              <a:buChar char="•"/>
              <a:defRPr/>
            </a:pPr>
            <a:r>
              <a:rPr lang="it-IT" sz="1800" kern="0" dirty="0">
                <a:ea typeface="+mn-ea"/>
                <a:cs typeface="Arial" panose="020B0604020202020204" pitchFamily="34" charset="0"/>
              </a:rPr>
              <a:t>Spostamenti di scambio con auto               58%		 57%      </a:t>
            </a:r>
            <a:r>
              <a:rPr lang="it-IT" sz="1800" b="1" kern="0" dirty="0">
                <a:ea typeface="+mn-ea"/>
                <a:cs typeface="Arial" panose="020B0604020202020204" pitchFamily="34" charset="0"/>
              </a:rPr>
              <a:t>51%   </a:t>
            </a:r>
            <a:r>
              <a:rPr lang="it-IT" sz="1800" kern="0" dirty="0">
                <a:ea typeface="+mn-ea"/>
                <a:cs typeface="Arial" panose="020B0604020202020204" pitchFamily="34" charset="0"/>
                <a:sym typeface="Wingdings" panose="05000000000000000000" pitchFamily="2" charset="2"/>
              </a:rPr>
              <a:t></a:t>
            </a:r>
            <a:endParaRPr lang="it-IT" sz="1800" kern="0" dirty="0">
              <a:ea typeface="+mn-ea"/>
              <a:cs typeface="Arial" panose="020B0604020202020204" pitchFamily="34" charset="0"/>
            </a:endParaRPr>
          </a:p>
          <a:p>
            <a:pPr marL="342900" indent="-342900" eaLnBrk="1" fontAlgn="auto" hangingPunct="1">
              <a:lnSpc>
                <a:spcPct val="120000"/>
              </a:lnSpc>
              <a:spcBef>
                <a:spcPct val="20000"/>
              </a:spcBef>
              <a:spcAft>
                <a:spcPts val="0"/>
              </a:spcAft>
              <a:buFont typeface="Arial" pitchFamily="34" charset="0"/>
              <a:buChar char="•"/>
              <a:defRPr/>
            </a:pPr>
            <a:r>
              <a:rPr lang="it-IT" sz="1800" kern="0" dirty="0">
                <a:ea typeface="+mn-ea"/>
                <a:cs typeface="Arial" panose="020B0604020202020204" pitchFamily="34" charset="0"/>
              </a:rPr>
              <a:t>Spostamenti in Milano con bici		 5,7%	                6,0%	</a:t>
            </a:r>
            <a:r>
              <a:rPr lang="it-IT" sz="1800" b="1" kern="0" dirty="0">
                <a:ea typeface="+mn-ea"/>
                <a:cs typeface="Arial" panose="020B0604020202020204" pitchFamily="34" charset="0"/>
              </a:rPr>
              <a:t>7,1%  </a:t>
            </a:r>
            <a:r>
              <a:rPr lang="it-IT" sz="1800" kern="0" dirty="0">
                <a:ea typeface="+mn-ea"/>
                <a:cs typeface="Arial" panose="020B0604020202020204" pitchFamily="34" charset="0"/>
                <a:sym typeface="Wingdings" panose="05000000000000000000" pitchFamily="2" charset="2"/>
              </a:rPr>
              <a:t></a:t>
            </a:r>
          </a:p>
          <a:p>
            <a:pPr marL="342900" indent="-342900" eaLnBrk="1" fontAlgn="auto" hangingPunct="1">
              <a:lnSpc>
                <a:spcPct val="120000"/>
              </a:lnSpc>
              <a:spcBef>
                <a:spcPct val="20000"/>
              </a:spcBef>
              <a:spcAft>
                <a:spcPts val="0"/>
              </a:spcAft>
              <a:buFont typeface="Arial" pitchFamily="34" charset="0"/>
              <a:buChar char="•"/>
              <a:defRPr/>
            </a:pPr>
            <a:endParaRPr lang="it-IT" sz="1800" kern="0" dirty="0">
              <a:ea typeface="+mn-ea"/>
              <a:cs typeface="Arial" panose="020B0604020202020204" pitchFamily="34" charset="0"/>
              <a:sym typeface="Wingdings" panose="05000000000000000000" pitchFamily="2" charset="2"/>
            </a:endParaRPr>
          </a:p>
          <a:p>
            <a:pPr marL="342900" indent="-342900" eaLnBrk="1" fontAlgn="auto" hangingPunct="1">
              <a:lnSpc>
                <a:spcPct val="120000"/>
              </a:lnSpc>
              <a:spcBef>
                <a:spcPct val="20000"/>
              </a:spcBef>
              <a:spcAft>
                <a:spcPts val="0"/>
              </a:spcAft>
              <a:buFont typeface="Arial" pitchFamily="34" charset="0"/>
              <a:buChar char="•"/>
              <a:defRPr/>
            </a:pPr>
            <a:r>
              <a:rPr lang="it-IT" sz="1800" b="1" kern="0" dirty="0">
                <a:ea typeface="+mn-ea"/>
                <a:cs typeface="Arial" panose="020B0604020202020204" pitchFamily="34" charset="0"/>
                <a:sym typeface="Wingdings" panose="05000000000000000000" pitchFamily="2" charset="2"/>
              </a:rPr>
              <a:t>L’attuazione del PUMS permetterà di ridurre l’uso dell’auto del 7% in tutta la città, incidendo in particolare sui movimenti di scambio e con effetti positivi su un vasto territorio. </a:t>
            </a:r>
            <a:endParaRPr lang="it-IT" sz="1800" b="1" kern="0" dirty="0">
              <a:ea typeface="+mn-ea"/>
              <a:cs typeface="Arial" panose="020B0604020202020204" pitchFamily="34" charset="0"/>
            </a:endParaRPr>
          </a:p>
          <a:p>
            <a:pPr marL="342900" indent="-342900" eaLnBrk="1" fontAlgn="auto" hangingPunct="1">
              <a:lnSpc>
                <a:spcPct val="120000"/>
              </a:lnSpc>
              <a:spcBef>
                <a:spcPct val="20000"/>
              </a:spcBef>
              <a:spcAft>
                <a:spcPts val="0"/>
              </a:spcAft>
              <a:buFontTx/>
              <a:buChar char="•"/>
              <a:defRPr/>
            </a:pPr>
            <a:endParaRPr lang="it-IT" sz="1800" kern="0" dirty="0">
              <a:ea typeface="+mn-ea"/>
              <a:cs typeface="Arial" panose="020B0604020202020204" pitchFamily="34" charset="0"/>
            </a:endParaRPr>
          </a:p>
          <a:p>
            <a:pPr marL="342900" indent="-342900" eaLnBrk="1" fontAlgn="auto" hangingPunct="1">
              <a:lnSpc>
                <a:spcPct val="120000"/>
              </a:lnSpc>
              <a:spcBef>
                <a:spcPct val="20000"/>
              </a:spcBef>
              <a:spcAft>
                <a:spcPts val="0"/>
              </a:spcAft>
              <a:buFontTx/>
              <a:buChar char="•"/>
              <a:defRPr/>
            </a:pPr>
            <a:endParaRPr lang="it-IT" sz="1800" kern="0" dirty="0">
              <a:ea typeface="+mn-ea"/>
              <a:cs typeface="Arial" panose="020B0604020202020204" pitchFamily="34" charset="0"/>
            </a:endParaRPr>
          </a:p>
          <a:p>
            <a:pPr marL="342900" indent="-342900" eaLnBrk="1" fontAlgn="auto" hangingPunct="1">
              <a:lnSpc>
                <a:spcPct val="120000"/>
              </a:lnSpc>
              <a:spcBef>
                <a:spcPct val="20000"/>
              </a:spcBef>
              <a:spcAft>
                <a:spcPts val="0"/>
              </a:spcAft>
              <a:buFontTx/>
              <a:buChar char="•"/>
              <a:defRPr/>
            </a:pPr>
            <a:endParaRPr lang="it-IT" sz="1800" b="1" kern="0" dirty="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382" y="116632"/>
            <a:ext cx="5507874" cy="304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magin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410" y="3042173"/>
            <a:ext cx="5698862" cy="321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732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Grp="1"/>
          </p:cNvSpPr>
          <p:nvPr>
            <p:ph type="title"/>
          </p:nvPr>
        </p:nvSpPr>
        <p:spPr>
          <a:xfrm>
            <a:off x="685800" y="198438"/>
            <a:ext cx="7772400" cy="1143000"/>
          </a:xfrm>
          <a:gradFill flip="none">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cap="all" dirty="0" smtClean="0">
                <a:cs typeface="Arial" pitchFamily="34" charset="0"/>
              </a:rPr>
              <a:t>I RISULTATI ATTESI </a:t>
            </a:r>
            <a:r>
              <a:rPr lang="it-IT" sz="3200" b="1" cap="all" dirty="0" err="1" smtClean="0">
                <a:cs typeface="Arial" pitchFamily="34" charset="0"/>
              </a:rPr>
              <a:t>dAlle</a:t>
            </a:r>
            <a:r>
              <a:rPr lang="it-IT" sz="3200" b="1" cap="all" dirty="0" smtClean="0">
                <a:cs typeface="Arial" pitchFamily="34" charset="0"/>
              </a:rPr>
              <a:t> azioni previste dal PUMS</a:t>
            </a:r>
            <a:br>
              <a:rPr lang="it-IT" sz="3200" b="1" cap="all" dirty="0" smtClean="0">
                <a:cs typeface="Arial" pitchFamily="34" charset="0"/>
              </a:rPr>
            </a:br>
            <a:r>
              <a:rPr lang="it-IT" sz="3200" b="1" cap="all" dirty="0" smtClean="0">
                <a:cs typeface="Arial" pitchFamily="34" charset="0"/>
              </a:rPr>
              <a:t/>
            </a:r>
            <a:br>
              <a:rPr lang="it-IT" sz="3200" b="1" cap="all" dirty="0" smtClean="0">
                <a:cs typeface="Arial" pitchFamily="34" charset="0"/>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endParaRPr lang="it-IT" sz="3000" dirty="0">
              <a:solidFill>
                <a:schemeClr val="bg1"/>
              </a:solidFill>
              <a:latin typeface="Arial Black" pitchFamily="34" charset="0"/>
            </a:endParaRPr>
          </a:p>
        </p:txBody>
      </p:sp>
      <p:sp>
        <p:nvSpPr>
          <p:cNvPr id="11267" name="Rettangolo 9"/>
          <p:cNvSpPr txBox="1">
            <a:spLocks noChangeArrowheads="1"/>
          </p:cNvSpPr>
          <p:nvPr/>
        </p:nvSpPr>
        <p:spPr bwMode="auto">
          <a:xfrm>
            <a:off x="685800" y="1341438"/>
            <a:ext cx="7772400" cy="1122362"/>
          </a:xfrm>
          <a:prstGeom prst="rect">
            <a:avLst/>
          </a:prstGeom>
          <a:noFill/>
          <a:ln w="9525">
            <a:noFill/>
            <a:miter lim="800000"/>
            <a:headEnd/>
            <a:tailEnd/>
          </a:ln>
        </p:spPr>
        <p:txBody>
          <a:bodyPr>
            <a:spAutoFit/>
          </a:bodyPr>
          <a:lstStyle/>
          <a:p>
            <a:pPr algn="just">
              <a:lnSpc>
                <a:spcPct val="150000"/>
              </a:lnSpc>
            </a:pPr>
            <a:endParaRPr lang="it-IT" sz="1700" b="1">
              <a:latin typeface="Calibri" pitchFamily="34" charset="0"/>
            </a:endParaRPr>
          </a:p>
          <a:p>
            <a:pPr algn="just">
              <a:lnSpc>
                <a:spcPct val="150000"/>
              </a:lnSpc>
            </a:pPr>
            <a:endParaRPr lang="it-IT" sz="1700" b="1">
              <a:latin typeface="Calibri" pitchFamily="34" charset="0"/>
            </a:endParaRPr>
          </a:p>
          <a:p>
            <a:pPr marL="0" lvl="3" algn="dist"/>
            <a:endParaRPr lang="it-IT" sz="1600">
              <a:latin typeface="Calibri" pitchFamily="34" charset="0"/>
            </a:endParaRPr>
          </a:p>
        </p:txBody>
      </p:sp>
      <p:sp>
        <p:nvSpPr>
          <p:cNvPr id="7" name="Sottotitolo 2"/>
          <p:cNvSpPr txBox="1">
            <a:spLocks/>
          </p:cNvSpPr>
          <p:nvPr/>
        </p:nvSpPr>
        <p:spPr bwMode="auto">
          <a:xfrm>
            <a:off x="485775" y="1484313"/>
            <a:ext cx="8478838" cy="5213350"/>
          </a:xfrm>
          <a:prstGeom prst="rect">
            <a:avLst/>
          </a:prstGeom>
          <a:noFill/>
          <a:ln w="9525">
            <a:noFill/>
            <a:miter lim="800000"/>
            <a:headEnd/>
            <a:tailEnd/>
          </a:ln>
        </p:spPr>
        <p:txBody>
          <a:bodyPr/>
          <a:lstStyle/>
          <a:p>
            <a:pPr marL="342900" indent="-342900" eaLnBrk="1" fontAlgn="auto" hangingPunct="1">
              <a:lnSpc>
                <a:spcPct val="120000"/>
              </a:lnSpc>
              <a:spcBef>
                <a:spcPct val="20000"/>
              </a:spcBef>
              <a:spcAft>
                <a:spcPts val="0"/>
              </a:spcAft>
              <a:defRPr/>
            </a:pPr>
            <a:r>
              <a:rPr lang="it-IT" sz="1400" b="1" kern="0" dirty="0">
                <a:ea typeface="+mn-ea"/>
                <a:cs typeface="Arial" panose="020B0604020202020204" pitchFamily="34" charset="0"/>
              </a:rPr>
              <a:t>					VARIAZIONI DETERMINATE DAL  PUMS RISPETTO A:</a:t>
            </a:r>
          </a:p>
          <a:p>
            <a:pPr marL="342900" indent="-342900" eaLnBrk="1" fontAlgn="auto" hangingPunct="1">
              <a:lnSpc>
                <a:spcPct val="120000"/>
              </a:lnSpc>
              <a:spcBef>
                <a:spcPct val="20000"/>
              </a:spcBef>
              <a:spcAft>
                <a:spcPts val="0"/>
              </a:spcAft>
              <a:defRPr/>
            </a:pPr>
            <a:r>
              <a:rPr lang="it-IT" sz="1400" b="1" kern="0" dirty="0">
                <a:ea typeface="+mn-ea"/>
                <a:cs typeface="Arial" panose="020B0604020202020204" pitchFamily="34" charset="0"/>
              </a:rPr>
              <a:t>						stato di fatto</a:t>
            </a:r>
            <a:r>
              <a:rPr lang="it-IT" sz="1400" kern="0" dirty="0">
                <a:ea typeface="+mn-ea"/>
                <a:cs typeface="Arial" panose="020B0604020202020204" pitchFamily="34" charset="0"/>
              </a:rPr>
              <a:t>	2024 </a:t>
            </a:r>
            <a:r>
              <a:rPr lang="it-IT" sz="1400" kern="0" dirty="0" err="1">
                <a:ea typeface="+mn-ea"/>
                <a:cs typeface="Arial" panose="020B0604020202020204" pitchFamily="34" charset="0"/>
              </a:rPr>
              <a:t>reference</a:t>
            </a:r>
            <a:r>
              <a:rPr lang="it-IT" sz="1400" kern="0" dirty="0">
                <a:ea typeface="+mn-ea"/>
                <a:cs typeface="Arial" panose="020B0604020202020204" pitchFamily="34" charset="0"/>
              </a:rPr>
              <a:t> </a:t>
            </a:r>
          </a:p>
          <a:p>
            <a:pPr marL="342900" indent="-342900" eaLnBrk="1" fontAlgn="auto" hangingPunct="1">
              <a:spcBef>
                <a:spcPct val="20000"/>
              </a:spcBef>
              <a:spcAft>
                <a:spcPts val="0"/>
              </a:spcAft>
              <a:buFontTx/>
              <a:buChar char="•"/>
              <a:defRPr/>
            </a:pPr>
            <a:r>
              <a:rPr lang="it-IT" sz="1400" b="1" kern="0" dirty="0">
                <a:ea typeface="+mn-ea"/>
                <a:cs typeface="Arial" panose="020B0604020202020204" pitchFamily="34" charset="0"/>
              </a:rPr>
              <a:t>Tempo medio degli spostamenti </a:t>
            </a:r>
            <a:r>
              <a:rPr lang="it-IT" sz="1400" kern="0" dirty="0">
                <a:ea typeface="+mn-ea"/>
                <a:cs typeface="Arial" panose="020B0604020202020204" pitchFamily="34" charset="0"/>
              </a:rPr>
              <a:t>(fasce orarie di punta):		</a:t>
            </a:r>
          </a:p>
          <a:p>
            <a:pPr marL="342900" indent="-342900" eaLnBrk="1" fontAlgn="auto" hangingPunct="1">
              <a:spcBef>
                <a:spcPct val="20000"/>
              </a:spcBef>
              <a:spcAft>
                <a:spcPts val="0"/>
              </a:spcAft>
              <a:buFont typeface="Arial" pitchFamily="34" charset="0"/>
              <a:buChar char="•"/>
              <a:defRPr/>
            </a:pPr>
            <a:r>
              <a:rPr lang="it-IT" sz="1400" kern="0" dirty="0">
                <a:ea typeface="+mn-ea"/>
                <a:cs typeface="Arial" panose="020B0604020202020204" pitchFamily="34" charset="0"/>
              </a:rPr>
              <a:t>Spostamenti con mezzo privato:		</a:t>
            </a:r>
            <a:r>
              <a:rPr lang="it-IT" sz="1400" b="1" kern="0" dirty="0">
                <a:ea typeface="+mn-ea"/>
                <a:cs typeface="Arial" panose="020B0604020202020204" pitchFamily="34" charset="0"/>
              </a:rPr>
              <a:t>      - 3%</a:t>
            </a:r>
            <a:r>
              <a:rPr lang="it-IT" sz="1400" kern="0" dirty="0">
                <a:ea typeface="+mn-ea"/>
                <a:cs typeface="Arial" panose="020B0604020202020204" pitchFamily="34" charset="0"/>
              </a:rPr>
              <a:t>		      - 1%</a:t>
            </a:r>
          </a:p>
          <a:p>
            <a:pPr marL="342900" indent="-342900" eaLnBrk="1" fontAlgn="auto" hangingPunct="1">
              <a:spcBef>
                <a:spcPct val="20000"/>
              </a:spcBef>
              <a:spcAft>
                <a:spcPts val="0"/>
              </a:spcAft>
              <a:buFont typeface="Arial" pitchFamily="34" charset="0"/>
              <a:buChar char="•"/>
              <a:defRPr/>
            </a:pPr>
            <a:r>
              <a:rPr lang="it-IT" sz="1400" kern="0" dirty="0">
                <a:ea typeface="+mn-ea"/>
                <a:cs typeface="Arial" panose="020B0604020202020204" pitchFamily="34" charset="0"/>
              </a:rPr>
              <a:t>Spostamenti con mezzo pubblico:		</a:t>
            </a:r>
            <a:r>
              <a:rPr lang="it-IT" sz="1400" b="1" kern="0" dirty="0">
                <a:ea typeface="+mn-ea"/>
                <a:cs typeface="Arial" panose="020B0604020202020204" pitchFamily="34" charset="0"/>
              </a:rPr>
              <a:t>      - 9%</a:t>
            </a:r>
            <a:r>
              <a:rPr lang="it-IT" sz="1400" kern="0" dirty="0">
                <a:ea typeface="+mn-ea"/>
                <a:cs typeface="Arial" panose="020B0604020202020204" pitchFamily="34" charset="0"/>
              </a:rPr>
              <a:t>		      - 4% </a:t>
            </a:r>
          </a:p>
          <a:p>
            <a:pPr marL="342900" indent="-342900" eaLnBrk="1" fontAlgn="auto" hangingPunct="1">
              <a:spcBef>
                <a:spcPct val="20000"/>
              </a:spcBef>
              <a:spcAft>
                <a:spcPts val="0"/>
              </a:spcAft>
              <a:buFontTx/>
              <a:buChar char="•"/>
              <a:defRPr/>
            </a:pPr>
            <a:endParaRPr lang="it-IT" sz="1400" b="1" kern="0" dirty="0">
              <a:ea typeface="+mn-ea"/>
              <a:cs typeface="Arial" panose="020B0604020202020204" pitchFamily="34" charset="0"/>
            </a:endParaRPr>
          </a:p>
          <a:p>
            <a:pPr marL="342900" indent="-342900" eaLnBrk="1" fontAlgn="auto" hangingPunct="1">
              <a:spcBef>
                <a:spcPct val="20000"/>
              </a:spcBef>
              <a:spcAft>
                <a:spcPts val="0"/>
              </a:spcAft>
              <a:buFontTx/>
              <a:buChar char="•"/>
              <a:defRPr/>
            </a:pPr>
            <a:r>
              <a:rPr lang="it-IT" sz="1400" b="1" kern="0" dirty="0">
                <a:ea typeface="+mn-ea"/>
                <a:cs typeface="Arial" panose="020B0604020202020204" pitchFamily="34" charset="0"/>
              </a:rPr>
              <a:t>Velocità commerciale dei mezzi pubblici di superficie </a:t>
            </a:r>
            <a:br>
              <a:rPr lang="it-IT" sz="1400" b="1" kern="0" dirty="0">
                <a:ea typeface="+mn-ea"/>
                <a:cs typeface="Arial" panose="020B0604020202020204" pitchFamily="34" charset="0"/>
              </a:rPr>
            </a:br>
            <a:r>
              <a:rPr lang="it-IT" sz="1400" kern="0" dirty="0">
                <a:ea typeface="+mn-ea"/>
                <a:cs typeface="Arial" panose="020B0604020202020204" pitchFamily="34" charset="0"/>
              </a:rPr>
              <a:t>(fasce orarie di punta):			      </a:t>
            </a:r>
            <a:r>
              <a:rPr lang="it-IT" sz="1400" b="1" kern="0" dirty="0">
                <a:ea typeface="+mn-ea"/>
                <a:cs typeface="Arial" panose="020B0604020202020204" pitchFamily="34" charset="0"/>
              </a:rPr>
              <a:t>+ 17%	</a:t>
            </a:r>
            <a:r>
              <a:rPr lang="it-IT" sz="1400" kern="0" dirty="0">
                <a:ea typeface="+mn-ea"/>
                <a:cs typeface="Arial" panose="020B0604020202020204" pitchFamily="34" charset="0"/>
              </a:rPr>
              <a:t>	      + </a:t>
            </a:r>
            <a:r>
              <a:rPr lang="it-IT" sz="1400" kern="0" dirty="0" err="1">
                <a:ea typeface="+mn-ea"/>
                <a:cs typeface="Arial" panose="020B0604020202020204" pitchFamily="34" charset="0"/>
              </a:rPr>
              <a:t>17%</a:t>
            </a:r>
            <a:endParaRPr lang="it-IT" sz="1400" kern="0" dirty="0">
              <a:ea typeface="+mn-ea"/>
              <a:cs typeface="Arial" panose="020B0604020202020204" pitchFamily="34" charset="0"/>
            </a:endParaRPr>
          </a:p>
          <a:p>
            <a:pPr marL="342900" indent="-342900" eaLnBrk="1" fontAlgn="auto" hangingPunct="1">
              <a:spcBef>
                <a:spcPct val="20000"/>
              </a:spcBef>
              <a:spcAft>
                <a:spcPts val="0"/>
              </a:spcAft>
              <a:buFontTx/>
              <a:buChar char="•"/>
              <a:defRPr/>
            </a:pPr>
            <a:endParaRPr lang="it-IT" sz="1400" kern="0" dirty="0">
              <a:ea typeface="+mn-ea"/>
              <a:cs typeface="Arial" panose="020B0604020202020204" pitchFamily="34" charset="0"/>
            </a:endParaRPr>
          </a:p>
          <a:p>
            <a:pPr marL="342900" indent="-342900" eaLnBrk="1" fontAlgn="auto" hangingPunct="1">
              <a:spcBef>
                <a:spcPct val="20000"/>
              </a:spcBef>
              <a:spcAft>
                <a:spcPts val="0"/>
              </a:spcAft>
              <a:buFontTx/>
              <a:buChar char="•"/>
              <a:defRPr/>
            </a:pPr>
            <a:r>
              <a:rPr lang="it-IT" sz="1400" b="1" kern="0" dirty="0">
                <a:ea typeface="+mn-ea"/>
                <a:cs typeface="Arial" panose="020B0604020202020204" pitchFamily="34" charset="0"/>
              </a:rPr>
              <a:t>Congestione stradale </a:t>
            </a:r>
            <a:r>
              <a:rPr lang="it-IT" sz="1400" kern="0" dirty="0">
                <a:ea typeface="+mn-ea"/>
                <a:cs typeface="Arial" panose="020B0604020202020204" pitchFamily="34" charset="0"/>
              </a:rPr>
              <a:t>(fasce orarie di punta):                   </a:t>
            </a:r>
            <a:r>
              <a:rPr lang="it-IT" sz="1400" b="1" kern="0" dirty="0">
                <a:ea typeface="+mn-ea"/>
                <a:cs typeface="Arial" panose="020B0604020202020204" pitchFamily="34" charset="0"/>
              </a:rPr>
              <a:t>- 11%</a:t>
            </a:r>
            <a:r>
              <a:rPr lang="it-IT" sz="1400" kern="0" dirty="0">
                <a:ea typeface="+mn-ea"/>
                <a:cs typeface="Arial" panose="020B0604020202020204" pitchFamily="34" charset="0"/>
              </a:rPr>
              <a:t>		      - 10%</a:t>
            </a:r>
          </a:p>
          <a:p>
            <a:pPr marL="342900" indent="-342900" eaLnBrk="1" fontAlgn="auto" hangingPunct="1">
              <a:lnSpc>
                <a:spcPct val="120000"/>
              </a:lnSpc>
              <a:spcBef>
                <a:spcPct val="20000"/>
              </a:spcBef>
              <a:spcAft>
                <a:spcPts val="0"/>
              </a:spcAft>
              <a:buFontTx/>
              <a:buChar char="•"/>
              <a:defRPr/>
            </a:pPr>
            <a:endParaRPr lang="it-IT" sz="1400" b="1" kern="0" dirty="0">
              <a:ea typeface="+mn-ea"/>
              <a:cs typeface="Arial" panose="020B0604020202020204" pitchFamily="34" charset="0"/>
            </a:endParaRPr>
          </a:p>
          <a:p>
            <a:pPr marL="342900" indent="-342900" eaLnBrk="1" fontAlgn="auto" hangingPunct="1">
              <a:spcBef>
                <a:spcPct val="20000"/>
              </a:spcBef>
              <a:spcAft>
                <a:spcPts val="0"/>
              </a:spcAft>
              <a:buFontTx/>
              <a:buChar char="•"/>
              <a:defRPr/>
            </a:pPr>
            <a:r>
              <a:rPr lang="it-IT" sz="1400" b="1" kern="0" dirty="0">
                <a:ea typeface="+mn-ea"/>
                <a:cs typeface="Arial" panose="020B0604020202020204" pitchFamily="34" charset="0"/>
              </a:rPr>
              <a:t>Accessibilità al trasporto pubblico</a:t>
            </a:r>
          </a:p>
          <a:p>
            <a:pPr marL="342900" indent="-342900" eaLnBrk="1" fontAlgn="auto" hangingPunct="1">
              <a:spcBef>
                <a:spcPct val="20000"/>
              </a:spcBef>
              <a:spcAft>
                <a:spcPts val="0"/>
              </a:spcAft>
              <a:buFont typeface="Arial" pitchFamily="34" charset="0"/>
              <a:buChar char="•"/>
              <a:defRPr/>
            </a:pPr>
            <a:r>
              <a:rPr lang="it-IT" sz="1400" kern="0" dirty="0">
                <a:ea typeface="+mn-ea"/>
                <a:cs typeface="Arial" panose="020B0604020202020204" pitchFamily="34" charset="0"/>
              </a:rPr>
              <a:t>Popolazione servita da linee di forza         		</a:t>
            </a:r>
            <a:r>
              <a:rPr lang="it-IT" sz="1400" b="1" kern="0" dirty="0">
                <a:ea typeface="+mn-ea"/>
                <a:cs typeface="Arial" panose="020B0604020202020204" pitchFamily="34" charset="0"/>
              </a:rPr>
              <a:t>      + 36%</a:t>
            </a:r>
            <a:r>
              <a:rPr lang="it-IT" sz="1400" kern="0" dirty="0">
                <a:ea typeface="+mn-ea"/>
                <a:cs typeface="Arial" panose="020B0604020202020204" pitchFamily="34" charset="0"/>
              </a:rPr>
              <a:t>		       + 6%</a:t>
            </a:r>
            <a:br>
              <a:rPr lang="it-IT" sz="1400" kern="0" dirty="0">
                <a:ea typeface="+mn-ea"/>
                <a:cs typeface="Arial" panose="020B0604020202020204" pitchFamily="34" charset="0"/>
              </a:rPr>
            </a:br>
            <a:r>
              <a:rPr lang="it-IT" sz="1400" kern="0" dirty="0">
                <a:ea typeface="+mn-ea"/>
                <a:cs typeface="Arial" panose="020B0604020202020204" pitchFamily="34" charset="0"/>
              </a:rPr>
              <a:t>del TPL (solo metropolitane e passante)	                  (151.000 </a:t>
            </a:r>
            <a:r>
              <a:rPr lang="it-IT" sz="1400" kern="0" dirty="0" err="1">
                <a:ea typeface="+mn-ea"/>
                <a:cs typeface="Arial" panose="020B0604020202020204" pitchFamily="34" charset="0"/>
              </a:rPr>
              <a:t>res</a:t>
            </a:r>
            <a:r>
              <a:rPr lang="it-IT" sz="1400" kern="0" dirty="0">
                <a:ea typeface="+mn-ea"/>
                <a:cs typeface="Arial" panose="020B0604020202020204" pitchFamily="34" charset="0"/>
              </a:rPr>
              <a:t>.)	(33.000 </a:t>
            </a:r>
            <a:r>
              <a:rPr lang="it-IT" sz="1400" kern="0" dirty="0" err="1">
                <a:ea typeface="+mn-ea"/>
                <a:cs typeface="Arial" panose="020B0604020202020204" pitchFamily="34" charset="0"/>
              </a:rPr>
              <a:t>res</a:t>
            </a:r>
            <a:r>
              <a:rPr lang="it-IT" sz="1400" kern="0" dirty="0">
                <a:ea typeface="+mn-ea"/>
                <a:cs typeface="Arial" panose="020B0604020202020204" pitchFamily="34" charset="0"/>
              </a:rPr>
              <a:t>.)</a:t>
            </a:r>
          </a:p>
          <a:p>
            <a:pPr marL="342900" indent="-342900" eaLnBrk="1" fontAlgn="auto" hangingPunct="1">
              <a:spcBef>
                <a:spcPct val="20000"/>
              </a:spcBef>
              <a:spcAft>
                <a:spcPts val="0"/>
              </a:spcAft>
              <a:buFont typeface="Arial" pitchFamily="34" charset="0"/>
              <a:buChar char="•"/>
              <a:defRPr/>
            </a:pPr>
            <a:r>
              <a:rPr lang="it-IT" sz="1400" kern="0" dirty="0">
                <a:ea typeface="+mn-ea"/>
                <a:cs typeface="Arial" panose="020B0604020202020204" pitchFamily="34" charset="0"/>
              </a:rPr>
              <a:t>Popolazione servita da linee di forza del TPL                     </a:t>
            </a:r>
            <a:r>
              <a:rPr lang="it-IT" sz="1400" b="1" kern="0" dirty="0">
                <a:ea typeface="+mn-ea"/>
                <a:cs typeface="Arial" panose="020B0604020202020204" pitchFamily="34" charset="0"/>
              </a:rPr>
              <a:t>+ 142 %</a:t>
            </a:r>
            <a:r>
              <a:rPr lang="it-IT" sz="1400" kern="0" dirty="0">
                <a:ea typeface="+mn-ea"/>
                <a:cs typeface="Arial" panose="020B0604020202020204" pitchFamily="34" charset="0"/>
              </a:rPr>
              <a:t>	       + 88%</a:t>
            </a:r>
            <a:br>
              <a:rPr lang="it-IT" sz="1400" kern="0" dirty="0">
                <a:ea typeface="+mn-ea"/>
                <a:cs typeface="Arial" panose="020B0604020202020204" pitchFamily="34" charset="0"/>
              </a:rPr>
            </a:br>
            <a:r>
              <a:rPr lang="it-IT" sz="1400" kern="0" dirty="0">
                <a:ea typeface="+mn-ea"/>
                <a:cs typeface="Arial" panose="020B0604020202020204" pitchFamily="34" charset="0"/>
              </a:rPr>
              <a:t>(metropolitane, passante, linee veloci di superficie)	(588.000 </a:t>
            </a:r>
            <a:r>
              <a:rPr lang="it-IT" sz="1400" kern="0" dirty="0" err="1">
                <a:ea typeface="+mn-ea"/>
                <a:cs typeface="Arial" panose="020B0604020202020204" pitchFamily="34" charset="0"/>
              </a:rPr>
              <a:t>res</a:t>
            </a:r>
            <a:r>
              <a:rPr lang="it-IT" sz="1400" kern="0" dirty="0">
                <a:ea typeface="+mn-ea"/>
                <a:cs typeface="Arial" panose="020B0604020202020204" pitchFamily="34" charset="0"/>
              </a:rPr>
              <a:t>.)	(470.000 </a:t>
            </a:r>
            <a:r>
              <a:rPr lang="it-IT" sz="1400" kern="0" dirty="0" err="1">
                <a:ea typeface="+mn-ea"/>
                <a:cs typeface="Arial" panose="020B0604020202020204" pitchFamily="34" charset="0"/>
              </a:rPr>
              <a:t>res</a:t>
            </a:r>
            <a:r>
              <a:rPr lang="it-IT" sz="1400" kern="0" dirty="0">
                <a:ea typeface="+mn-ea"/>
                <a:cs typeface="Arial" panose="020B0604020202020204" pitchFamily="34" charset="0"/>
              </a:rPr>
              <a:t>.)</a:t>
            </a:r>
            <a:endParaRPr lang="it-IT" sz="1400" b="1" kern="0" dirty="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Grp="1"/>
          </p:cNvSpPr>
          <p:nvPr>
            <p:ph type="title"/>
          </p:nvPr>
        </p:nvSpPr>
        <p:spPr>
          <a:xfrm>
            <a:off x="685800" y="198438"/>
            <a:ext cx="7772400" cy="1143000"/>
          </a:xfrm>
          <a:gradFill flip="none">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cap="all" dirty="0" smtClean="0">
                <a:cs typeface="Arial" pitchFamily="34" charset="0"/>
              </a:rPr>
              <a:t>I RISULTATI ATTESI </a:t>
            </a:r>
            <a:r>
              <a:rPr lang="it-IT" sz="3200" b="1" cap="all" dirty="0" err="1" smtClean="0">
                <a:cs typeface="Arial" pitchFamily="34" charset="0"/>
              </a:rPr>
              <a:t>dAlle</a:t>
            </a:r>
            <a:r>
              <a:rPr lang="it-IT" sz="3200" b="1" cap="all" dirty="0" smtClean="0">
                <a:cs typeface="Arial" pitchFamily="34" charset="0"/>
              </a:rPr>
              <a:t> azioni previste dal PUMS</a:t>
            </a:r>
            <a:br>
              <a:rPr lang="it-IT" sz="3200" b="1" cap="all" dirty="0" smtClean="0">
                <a:cs typeface="Arial" pitchFamily="34" charset="0"/>
              </a:rPr>
            </a:br>
            <a:r>
              <a:rPr lang="it-IT" sz="3200" b="1" cap="all" dirty="0" smtClean="0">
                <a:cs typeface="Arial" pitchFamily="34" charset="0"/>
              </a:rPr>
              <a:t/>
            </a:r>
            <a:br>
              <a:rPr lang="it-IT" sz="3200" b="1" cap="all" dirty="0" smtClean="0">
                <a:cs typeface="Arial" pitchFamily="34" charset="0"/>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endParaRPr lang="it-IT" sz="3000" dirty="0">
              <a:solidFill>
                <a:schemeClr val="bg1"/>
              </a:solidFill>
              <a:latin typeface="Arial Black" pitchFamily="34" charset="0"/>
            </a:endParaRPr>
          </a:p>
        </p:txBody>
      </p:sp>
      <p:sp>
        <p:nvSpPr>
          <p:cNvPr id="12291" name="Rettangolo 9"/>
          <p:cNvSpPr txBox="1">
            <a:spLocks noChangeArrowheads="1"/>
          </p:cNvSpPr>
          <p:nvPr/>
        </p:nvSpPr>
        <p:spPr bwMode="auto">
          <a:xfrm>
            <a:off x="685800" y="1341438"/>
            <a:ext cx="7772400" cy="1122362"/>
          </a:xfrm>
          <a:prstGeom prst="rect">
            <a:avLst/>
          </a:prstGeom>
          <a:noFill/>
          <a:ln w="9525">
            <a:noFill/>
            <a:miter lim="800000"/>
            <a:headEnd/>
            <a:tailEnd/>
          </a:ln>
        </p:spPr>
        <p:txBody>
          <a:bodyPr>
            <a:spAutoFit/>
          </a:bodyPr>
          <a:lstStyle/>
          <a:p>
            <a:pPr algn="just">
              <a:lnSpc>
                <a:spcPct val="150000"/>
              </a:lnSpc>
            </a:pPr>
            <a:endParaRPr lang="it-IT" sz="1700" b="1">
              <a:latin typeface="Calibri" pitchFamily="34" charset="0"/>
            </a:endParaRPr>
          </a:p>
          <a:p>
            <a:pPr algn="just">
              <a:lnSpc>
                <a:spcPct val="150000"/>
              </a:lnSpc>
            </a:pPr>
            <a:endParaRPr lang="it-IT" sz="1700" b="1">
              <a:latin typeface="Calibri" pitchFamily="34" charset="0"/>
            </a:endParaRPr>
          </a:p>
          <a:p>
            <a:pPr marL="0" lvl="3" algn="dist"/>
            <a:endParaRPr lang="it-IT" sz="1600">
              <a:latin typeface="Calibri" pitchFamily="34" charset="0"/>
            </a:endParaRPr>
          </a:p>
        </p:txBody>
      </p:sp>
      <p:sp>
        <p:nvSpPr>
          <p:cNvPr id="8" name="Sottotitolo 2"/>
          <p:cNvSpPr txBox="1">
            <a:spLocks/>
          </p:cNvSpPr>
          <p:nvPr/>
        </p:nvSpPr>
        <p:spPr bwMode="auto">
          <a:xfrm>
            <a:off x="444500" y="1412875"/>
            <a:ext cx="8569325" cy="4730750"/>
          </a:xfrm>
          <a:prstGeom prst="rect">
            <a:avLst/>
          </a:prstGeom>
          <a:noFill/>
          <a:ln w="9525">
            <a:noFill/>
            <a:miter lim="800000"/>
            <a:headEnd/>
            <a:tailEnd/>
          </a:ln>
        </p:spPr>
        <p:txBody>
          <a:bodyPr/>
          <a:lstStyle/>
          <a:p>
            <a:pPr marL="342900" indent="-342900" eaLnBrk="1" fontAlgn="auto" hangingPunct="1">
              <a:lnSpc>
                <a:spcPct val="120000"/>
              </a:lnSpc>
              <a:spcBef>
                <a:spcPct val="20000"/>
              </a:spcBef>
              <a:spcAft>
                <a:spcPts val="0"/>
              </a:spcAft>
              <a:defRPr/>
            </a:pPr>
            <a:r>
              <a:rPr lang="it-IT" sz="1400" b="1" kern="0" dirty="0">
                <a:ea typeface="+mn-ea"/>
                <a:cs typeface="Arial" panose="020B0604020202020204" pitchFamily="34" charset="0"/>
              </a:rPr>
              <a:t>				          VARIAZIONI DETERMINATE DAL  PUMS RISPETTO A</a:t>
            </a:r>
          </a:p>
          <a:p>
            <a:pPr marL="342900" indent="-342900" eaLnBrk="1" fontAlgn="auto" hangingPunct="1">
              <a:lnSpc>
                <a:spcPct val="120000"/>
              </a:lnSpc>
              <a:spcBef>
                <a:spcPct val="20000"/>
              </a:spcBef>
              <a:spcAft>
                <a:spcPts val="0"/>
              </a:spcAft>
              <a:defRPr/>
            </a:pPr>
            <a:r>
              <a:rPr lang="it-IT" sz="1400" b="1" kern="0" dirty="0">
                <a:ea typeface="+mn-ea"/>
                <a:cs typeface="Arial" panose="020B0604020202020204" pitchFamily="34" charset="0"/>
              </a:rPr>
              <a:t>						  stato di fatto</a:t>
            </a:r>
            <a:r>
              <a:rPr lang="it-IT" sz="1400" kern="0" dirty="0">
                <a:ea typeface="+mn-ea"/>
                <a:cs typeface="Arial" panose="020B0604020202020204" pitchFamily="34" charset="0"/>
              </a:rPr>
              <a:t>	2024 </a:t>
            </a:r>
            <a:r>
              <a:rPr lang="it-IT" sz="1400" kern="0" dirty="0" err="1">
                <a:ea typeface="+mn-ea"/>
                <a:cs typeface="Arial" panose="020B0604020202020204" pitchFamily="34" charset="0"/>
              </a:rPr>
              <a:t>reference</a:t>
            </a:r>
            <a:r>
              <a:rPr lang="it-IT" sz="1400" kern="0" dirty="0">
                <a:ea typeface="+mn-ea"/>
                <a:cs typeface="Arial" panose="020B0604020202020204" pitchFamily="34" charset="0"/>
              </a:rPr>
              <a:t> </a:t>
            </a:r>
          </a:p>
          <a:p>
            <a:pPr marL="342900" indent="-342900" eaLnBrk="1" fontAlgn="auto" hangingPunct="1">
              <a:lnSpc>
                <a:spcPct val="120000"/>
              </a:lnSpc>
              <a:spcBef>
                <a:spcPct val="20000"/>
              </a:spcBef>
              <a:spcAft>
                <a:spcPts val="0"/>
              </a:spcAft>
              <a:defRPr/>
            </a:pPr>
            <a:r>
              <a:rPr lang="it-IT" sz="1400" b="1" kern="0" dirty="0">
                <a:ea typeface="+mn-ea"/>
                <a:cs typeface="Arial" panose="020B0604020202020204" pitchFamily="34" charset="0"/>
              </a:rPr>
              <a:t>Esposizione della popolazione a inquinanti di prossimità</a:t>
            </a:r>
          </a:p>
          <a:p>
            <a:pPr marL="342900" indent="-342900" eaLnBrk="1" fontAlgn="auto" hangingPunct="1">
              <a:lnSpc>
                <a:spcPct val="120000"/>
              </a:lnSpc>
              <a:spcBef>
                <a:spcPct val="20000"/>
              </a:spcBef>
              <a:spcAft>
                <a:spcPts val="0"/>
              </a:spcAft>
              <a:buFont typeface="Arial" pitchFamily="34" charset="0"/>
              <a:buChar char="•"/>
              <a:defRPr/>
            </a:pPr>
            <a:r>
              <a:rPr lang="it-IT" sz="1400" kern="0" dirty="0" err="1">
                <a:ea typeface="Times New Roman"/>
                <a:cs typeface="Arial" pitchFamily="34" charset="0"/>
              </a:rPr>
              <a:t>Black</a:t>
            </a:r>
            <a:r>
              <a:rPr lang="it-IT" sz="1400" kern="0" dirty="0">
                <a:ea typeface="Times New Roman"/>
                <a:cs typeface="Arial" pitchFamily="34" charset="0"/>
              </a:rPr>
              <a:t> </a:t>
            </a:r>
            <a:r>
              <a:rPr lang="it-IT" sz="1400" kern="0" dirty="0" err="1">
                <a:ea typeface="Times New Roman"/>
                <a:cs typeface="Arial" pitchFamily="34" charset="0"/>
              </a:rPr>
              <a:t>Carbon</a:t>
            </a:r>
            <a:r>
              <a:rPr lang="it-IT" sz="1400" kern="0" dirty="0">
                <a:ea typeface="Times New Roman"/>
                <a:cs typeface="Arial" pitchFamily="34" charset="0"/>
              </a:rPr>
              <a:t> (emissioni &gt; 15 g/giorno)		            </a:t>
            </a:r>
            <a:r>
              <a:rPr lang="it-IT" sz="1400" b="1" kern="0" dirty="0">
                <a:ea typeface="Times New Roman"/>
                <a:cs typeface="Arial" pitchFamily="34" charset="0"/>
              </a:rPr>
              <a:t>- 88%</a:t>
            </a:r>
            <a:r>
              <a:rPr lang="it-IT" sz="1400" kern="0" dirty="0">
                <a:ea typeface="Times New Roman"/>
                <a:cs typeface="Arial" pitchFamily="34" charset="0"/>
              </a:rPr>
              <a:t>	     - 36%</a:t>
            </a:r>
          </a:p>
          <a:p>
            <a:pPr marL="342900" indent="-342900" eaLnBrk="1" fontAlgn="auto" hangingPunct="1">
              <a:lnSpc>
                <a:spcPct val="120000"/>
              </a:lnSpc>
              <a:spcBef>
                <a:spcPct val="20000"/>
              </a:spcBef>
              <a:spcAft>
                <a:spcPts val="0"/>
              </a:spcAft>
              <a:buFont typeface="Arial" pitchFamily="34" charset="0"/>
              <a:buChar char="•"/>
              <a:defRPr/>
            </a:pPr>
            <a:r>
              <a:rPr lang="it-IT" sz="1400" kern="0" dirty="0">
                <a:ea typeface="Times New Roman"/>
                <a:cs typeface="Arial" pitchFamily="34" charset="0"/>
              </a:rPr>
              <a:t>Benzene (emissioni &gt; 15 g/giorno)		            </a:t>
            </a:r>
            <a:r>
              <a:rPr lang="it-IT" sz="1400" b="1" kern="0" dirty="0">
                <a:ea typeface="Times New Roman"/>
                <a:cs typeface="Arial" pitchFamily="34" charset="0"/>
              </a:rPr>
              <a:t>- 68%</a:t>
            </a:r>
            <a:r>
              <a:rPr lang="it-IT" sz="1400" kern="0" dirty="0">
                <a:ea typeface="Times New Roman"/>
                <a:cs typeface="Arial" pitchFamily="34" charset="0"/>
              </a:rPr>
              <a:t>	     - 19</a:t>
            </a:r>
            <a:r>
              <a:rPr lang="it-IT" sz="1400" kern="0" dirty="0">
                <a:ea typeface="+mn-ea"/>
                <a:cs typeface="Arial" panose="020B0604020202020204" pitchFamily="34" charset="0"/>
              </a:rPr>
              <a:t>%</a:t>
            </a:r>
            <a:endParaRPr lang="it-IT" sz="1400" b="1" kern="0" dirty="0">
              <a:ea typeface="+mn-ea"/>
              <a:cs typeface="Arial" panose="020B0604020202020204" pitchFamily="34" charset="0"/>
            </a:endParaRPr>
          </a:p>
          <a:p>
            <a:pPr marL="342900" indent="-342900" eaLnBrk="1" fontAlgn="auto" hangingPunct="1">
              <a:lnSpc>
                <a:spcPct val="120000"/>
              </a:lnSpc>
              <a:spcBef>
                <a:spcPct val="20000"/>
              </a:spcBef>
              <a:spcAft>
                <a:spcPts val="0"/>
              </a:spcAft>
              <a:defRPr/>
            </a:pPr>
            <a:endParaRPr lang="it-IT" sz="1400" b="1" kern="0" dirty="0">
              <a:ea typeface="+mn-ea"/>
              <a:cs typeface="Arial" panose="020B0604020202020204" pitchFamily="34" charset="0"/>
            </a:endParaRPr>
          </a:p>
          <a:p>
            <a:pPr marL="342900" indent="-342900" eaLnBrk="1" fontAlgn="auto" hangingPunct="1">
              <a:lnSpc>
                <a:spcPct val="120000"/>
              </a:lnSpc>
              <a:spcBef>
                <a:spcPct val="20000"/>
              </a:spcBef>
              <a:spcAft>
                <a:spcPts val="0"/>
              </a:spcAft>
              <a:defRPr/>
            </a:pPr>
            <a:r>
              <a:rPr lang="it-IT" sz="1400" b="1" kern="0" dirty="0">
                <a:ea typeface="+mn-ea"/>
                <a:cs typeface="Arial" panose="020B0604020202020204" pitchFamily="34" charset="0"/>
              </a:rPr>
              <a:t>Esposizione della popolazione al rumore da traffico</a:t>
            </a:r>
          </a:p>
          <a:p>
            <a:pPr marL="342900" indent="-342900" eaLnBrk="1" fontAlgn="auto" hangingPunct="1">
              <a:lnSpc>
                <a:spcPct val="120000"/>
              </a:lnSpc>
              <a:spcBef>
                <a:spcPct val="20000"/>
              </a:spcBef>
              <a:spcAft>
                <a:spcPts val="0"/>
              </a:spcAft>
              <a:buFont typeface="Arial" pitchFamily="34" charset="0"/>
              <a:buChar char="•"/>
              <a:defRPr/>
            </a:pPr>
            <a:r>
              <a:rPr lang="it-IT" sz="1400" kern="0" dirty="0">
                <a:ea typeface="Times New Roman"/>
                <a:cs typeface="Arial" pitchFamily="34" charset="0"/>
              </a:rPr>
              <a:t>popolazione residente che beneficia di una riduzione </a:t>
            </a:r>
            <a:br>
              <a:rPr lang="it-IT" sz="1400" kern="0" dirty="0">
                <a:ea typeface="Times New Roman"/>
                <a:cs typeface="Arial" pitchFamily="34" charset="0"/>
              </a:rPr>
            </a:br>
            <a:r>
              <a:rPr lang="it-IT" sz="1400" kern="0" dirty="0">
                <a:ea typeface="Times New Roman"/>
                <a:cs typeface="Arial" pitchFamily="34" charset="0"/>
              </a:rPr>
              <a:t>dei livelli di rumore (&gt; 0,5 </a:t>
            </a:r>
            <a:r>
              <a:rPr lang="it-IT" sz="1400" kern="0" dirty="0" err="1">
                <a:ea typeface="Times New Roman"/>
                <a:cs typeface="Arial" pitchFamily="34" charset="0"/>
              </a:rPr>
              <a:t>dB</a:t>
            </a:r>
            <a:r>
              <a:rPr lang="it-IT" sz="1400" kern="0" dirty="0">
                <a:ea typeface="Times New Roman"/>
                <a:cs typeface="Arial" pitchFamily="34" charset="0"/>
              </a:rPr>
              <a:t>)			</a:t>
            </a:r>
            <a:r>
              <a:rPr lang="it-IT" sz="1400" b="1" kern="0" dirty="0">
                <a:ea typeface="Times New Roman"/>
                <a:cs typeface="Arial" pitchFamily="34" charset="0"/>
              </a:rPr>
              <a:t>             39%</a:t>
            </a:r>
            <a:r>
              <a:rPr lang="it-IT" sz="1400" kern="0" dirty="0">
                <a:ea typeface="Times New Roman"/>
                <a:cs typeface="Arial" pitchFamily="34" charset="0"/>
              </a:rPr>
              <a:t>	       37%</a:t>
            </a:r>
          </a:p>
          <a:p>
            <a:pPr marL="342900" indent="-342900" eaLnBrk="1" fontAlgn="auto" hangingPunct="1">
              <a:lnSpc>
                <a:spcPct val="120000"/>
              </a:lnSpc>
              <a:spcBef>
                <a:spcPct val="20000"/>
              </a:spcBef>
              <a:spcAft>
                <a:spcPts val="0"/>
              </a:spcAft>
              <a:buFont typeface="Arial" pitchFamily="34" charset="0"/>
              <a:buChar char="•"/>
              <a:defRPr/>
            </a:pPr>
            <a:endParaRPr lang="it-IT" sz="1400" kern="0" dirty="0">
              <a:ea typeface="Times New Roman"/>
              <a:cs typeface="Arial" pitchFamily="34" charset="0"/>
            </a:endParaRPr>
          </a:p>
          <a:p>
            <a:pPr marL="342900" indent="-342900" eaLnBrk="1" fontAlgn="auto" hangingPunct="1">
              <a:lnSpc>
                <a:spcPct val="120000"/>
              </a:lnSpc>
              <a:spcBef>
                <a:spcPct val="20000"/>
              </a:spcBef>
              <a:spcAft>
                <a:spcPts val="0"/>
              </a:spcAft>
              <a:defRPr/>
            </a:pPr>
            <a:r>
              <a:rPr lang="it-IT" sz="1400" b="1" kern="0" dirty="0">
                <a:ea typeface="+mn-ea"/>
                <a:cs typeface="Arial" panose="020B0604020202020204" pitchFamily="34" charset="0"/>
              </a:rPr>
              <a:t>Emissioni di inquinanti atmosferici e di gas </a:t>
            </a:r>
            <a:r>
              <a:rPr lang="it-IT" sz="1400" b="1" kern="0" dirty="0" err="1">
                <a:ea typeface="+mn-ea"/>
                <a:cs typeface="Arial" panose="020B0604020202020204" pitchFamily="34" charset="0"/>
              </a:rPr>
              <a:t>climalteranti</a:t>
            </a:r>
            <a:endParaRPr lang="it-IT" sz="1400" b="1" kern="0" dirty="0">
              <a:ea typeface="+mn-ea"/>
              <a:cs typeface="Arial" panose="020B0604020202020204" pitchFamily="34" charset="0"/>
            </a:endParaRPr>
          </a:p>
          <a:p>
            <a:pPr marL="342900" indent="-342900" eaLnBrk="1" fontAlgn="auto" hangingPunct="1">
              <a:spcBef>
                <a:spcPct val="20000"/>
              </a:spcBef>
              <a:spcAft>
                <a:spcPts val="0"/>
              </a:spcAft>
              <a:buFont typeface="Arial" pitchFamily="34" charset="0"/>
              <a:buChar char="•"/>
              <a:defRPr/>
            </a:pPr>
            <a:r>
              <a:rPr lang="it-IT" sz="1400" kern="0" dirty="0">
                <a:ea typeface="Times New Roman"/>
                <a:cs typeface="Arial" pitchFamily="34" charset="0"/>
              </a:rPr>
              <a:t>Particolato atmosferico totale (PM10)		           </a:t>
            </a:r>
            <a:r>
              <a:rPr lang="it-IT" sz="1400" b="1" kern="0" dirty="0">
                <a:ea typeface="+mn-ea"/>
                <a:cs typeface="Arial" panose="020B0604020202020204" pitchFamily="34" charset="0"/>
              </a:rPr>
              <a:t>- 36%</a:t>
            </a:r>
            <a:r>
              <a:rPr lang="it-IT" sz="1400" kern="0" dirty="0">
                <a:ea typeface="+mn-ea"/>
                <a:cs typeface="Arial" panose="020B0604020202020204" pitchFamily="34" charset="0"/>
              </a:rPr>
              <a:t>	     - 15%</a:t>
            </a:r>
          </a:p>
          <a:p>
            <a:pPr marL="342900" indent="-342900" eaLnBrk="1" fontAlgn="auto" hangingPunct="1">
              <a:spcBef>
                <a:spcPct val="20000"/>
              </a:spcBef>
              <a:spcAft>
                <a:spcPts val="0"/>
              </a:spcAft>
              <a:buFont typeface="Arial" pitchFamily="34" charset="0"/>
              <a:buChar char="•"/>
              <a:defRPr/>
            </a:pPr>
            <a:r>
              <a:rPr lang="it-IT" sz="1400" kern="0" dirty="0">
                <a:ea typeface="+mn-ea"/>
                <a:cs typeface="Arial" panose="020B0604020202020204" pitchFamily="34" charset="0"/>
              </a:rPr>
              <a:t>Biossido di azoto (NO</a:t>
            </a:r>
            <a:r>
              <a:rPr lang="it-IT" sz="1400" kern="0" baseline="-25000" dirty="0">
                <a:ea typeface="+mn-ea"/>
                <a:cs typeface="Arial" panose="020B0604020202020204" pitchFamily="34" charset="0"/>
              </a:rPr>
              <a:t>2</a:t>
            </a:r>
            <a:r>
              <a:rPr lang="it-IT" sz="1400" kern="0" dirty="0">
                <a:ea typeface="+mn-ea"/>
                <a:cs typeface="Arial" panose="020B0604020202020204" pitchFamily="34" charset="0"/>
              </a:rPr>
              <a:t>)</a:t>
            </a:r>
            <a:r>
              <a:rPr lang="it-IT" sz="1400" kern="0" dirty="0">
                <a:ea typeface="Times New Roman"/>
                <a:cs typeface="Arial" pitchFamily="34" charset="0"/>
              </a:rPr>
              <a:t> 			           </a:t>
            </a:r>
            <a:r>
              <a:rPr lang="it-IT" sz="1400" b="1" kern="0" dirty="0">
                <a:ea typeface="Times New Roman"/>
                <a:cs typeface="Arial" pitchFamily="34" charset="0"/>
              </a:rPr>
              <a:t>- 76%</a:t>
            </a:r>
            <a:r>
              <a:rPr lang="it-IT" sz="1400" kern="0" dirty="0">
                <a:ea typeface="Times New Roman"/>
                <a:cs typeface="Arial" pitchFamily="34" charset="0"/>
              </a:rPr>
              <a:t>	     - 13%</a:t>
            </a:r>
          </a:p>
          <a:p>
            <a:pPr marL="342900" indent="-342900" eaLnBrk="1" fontAlgn="auto" hangingPunct="1">
              <a:spcBef>
                <a:spcPct val="20000"/>
              </a:spcBef>
              <a:spcAft>
                <a:spcPts val="0"/>
              </a:spcAft>
              <a:buFont typeface="Arial" pitchFamily="34" charset="0"/>
              <a:buChar char="•"/>
              <a:defRPr/>
            </a:pPr>
            <a:r>
              <a:rPr lang="it-IT" sz="1400" kern="0" dirty="0">
                <a:ea typeface="+mn-ea"/>
                <a:cs typeface="Arial" panose="020B0604020202020204" pitchFamily="34" charset="0"/>
              </a:rPr>
              <a:t>Gas </a:t>
            </a:r>
            <a:r>
              <a:rPr lang="it-IT" sz="1400" kern="0" dirty="0" err="1">
                <a:ea typeface="+mn-ea"/>
                <a:cs typeface="Arial" panose="020B0604020202020204" pitchFamily="34" charset="0"/>
              </a:rPr>
              <a:t>climalteranti</a:t>
            </a:r>
            <a:r>
              <a:rPr lang="it-IT" sz="1400" kern="0" dirty="0">
                <a:ea typeface="+mn-ea"/>
                <a:cs typeface="Arial" panose="020B0604020202020204" pitchFamily="34" charset="0"/>
              </a:rPr>
              <a:t> (CO</a:t>
            </a:r>
            <a:r>
              <a:rPr lang="it-IT" sz="1400" kern="0" baseline="-25000" dirty="0">
                <a:ea typeface="+mn-ea"/>
                <a:cs typeface="Arial" panose="020B0604020202020204" pitchFamily="34" charset="0"/>
              </a:rPr>
              <a:t>2eq</a:t>
            </a:r>
            <a:r>
              <a:rPr lang="it-IT" sz="1400" kern="0" dirty="0">
                <a:ea typeface="+mn-ea"/>
                <a:cs typeface="Arial" panose="020B0604020202020204" pitchFamily="34" charset="0"/>
              </a:rPr>
              <a:t>)</a:t>
            </a:r>
            <a:r>
              <a:rPr lang="it-IT" sz="1400" kern="0" dirty="0">
                <a:ea typeface="Times New Roman"/>
                <a:cs typeface="Arial" pitchFamily="34" charset="0"/>
              </a:rPr>
              <a:t>                                                         </a:t>
            </a:r>
            <a:r>
              <a:rPr lang="it-IT" sz="1400" b="1" kern="0" dirty="0">
                <a:ea typeface="Times New Roman"/>
                <a:cs typeface="Arial" pitchFamily="34" charset="0"/>
              </a:rPr>
              <a:t>- 28%</a:t>
            </a:r>
            <a:r>
              <a:rPr lang="it-IT" sz="1400" kern="0" dirty="0">
                <a:ea typeface="Times New Roman"/>
                <a:cs typeface="Arial" pitchFamily="34" charset="0"/>
              </a:rPr>
              <a:t>	     - 15%</a:t>
            </a:r>
          </a:p>
          <a:p>
            <a:pPr marL="342900" indent="-342900" eaLnBrk="1" fontAlgn="auto" hangingPunct="1">
              <a:spcBef>
                <a:spcPct val="20000"/>
              </a:spcBef>
              <a:spcAft>
                <a:spcPts val="0"/>
              </a:spcAft>
              <a:buFontTx/>
              <a:buChar char="•"/>
              <a:defRPr/>
            </a:pPr>
            <a:endParaRPr lang="it-IT" sz="1400" kern="0" dirty="0">
              <a:ea typeface="Times New Roman"/>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Grp="1"/>
          </p:cNvSpPr>
          <p:nvPr>
            <p:ph type="title"/>
          </p:nvPr>
        </p:nvSpPr>
        <p:spPr>
          <a:xfrm>
            <a:off x="685800" y="198438"/>
            <a:ext cx="7772400" cy="1143000"/>
          </a:xfrm>
          <a:gradFill flip="none">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cap="all" dirty="0" smtClean="0">
                <a:cs typeface="Arial" pitchFamily="34" charset="0"/>
              </a:rPr>
              <a:t>I RISULTATI ATTESI </a:t>
            </a:r>
            <a:r>
              <a:rPr lang="it-IT" sz="3200" b="1" cap="all" dirty="0" err="1" smtClean="0">
                <a:cs typeface="Arial" pitchFamily="34" charset="0"/>
              </a:rPr>
              <a:t>dAlle</a:t>
            </a:r>
            <a:r>
              <a:rPr lang="it-IT" sz="3200" b="1" cap="all" dirty="0" smtClean="0">
                <a:cs typeface="Arial" pitchFamily="34" charset="0"/>
              </a:rPr>
              <a:t> azioni previste dal PUMS</a:t>
            </a:r>
            <a:br>
              <a:rPr lang="it-IT" sz="3200" b="1" cap="all" dirty="0" smtClean="0">
                <a:cs typeface="Arial" pitchFamily="34" charset="0"/>
              </a:rPr>
            </a:br>
            <a:r>
              <a:rPr lang="it-IT" sz="3200" b="1" cap="all" dirty="0" smtClean="0">
                <a:cs typeface="Arial" pitchFamily="34" charset="0"/>
              </a:rPr>
              <a:t/>
            </a:r>
            <a:br>
              <a:rPr lang="it-IT" sz="3200" b="1" cap="all" dirty="0" smtClean="0">
                <a:cs typeface="Arial" pitchFamily="34" charset="0"/>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endParaRPr lang="it-IT" sz="3000" dirty="0">
              <a:solidFill>
                <a:schemeClr val="bg1"/>
              </a:solidFill>
              <a:latin typeface="Arial Black" pitchFamily="34" charset="0"/>
            </a:endParaRPr>
          </a:p>
        </p:txBody>
      </p:sp>
      <p:sp>
        <p:nvSpPr>
          <p:cNvPr id="13315" name="Rettangolo 9"/>
          <p:cNvSpPr txBox="1">
            <a:spLocks noChangeArrowheads="1"/>
          </p:cNvSpPr>
          <p:nvPr/>
        </p:nvSpPr>
        <p:spPr bwMode="auto">
          <a:xfrm>
            <a:off x="685800" y="1341438"/>
            <a:ext cx="7772400" cy="1122362"/>
          </a:xfrm>
          <a:prstGeom prst="rect">
            <a:avLst/>
          </a:prstGeom>
          <a:noFill/>
          <a:ln w="9525">
            <a:noFill/>
            <a:miter lim="800000"/>
            <a:headEnd/>
            <a:tailEnd/>
          </a:ln>
        </p:spPr>
        <p:txBody>
          <a:bodyPr>
            <a:spAutoFit/>
          </a:bodyPr>
          <a:lstStyle/>
          <a:p>
            <a:pPr algn="just">
              <a:lnSpc>
                <a:spcPct val="150000"/>
              </a:lnSpc>
            </a:pPr>
            <a:endParaRPr lang="it-IT" sz="1700" b="1">
              <a:latin typeface="Calibri" pitchFamily="34" charset="0"/>
            </a:endParaRPr>
          </a:p>
          <a:p>
            <a:pPr algn="just">
              <a:lnSpc>
                <a:spcPct val="150000"/>
              </a:lnSpc>
            </a:pPr>
            <a:endParaRPr lang="it-IT" sz="1700" b="1">
              <a:latin typeface="Calibri" pitchFamily="34" charset="0"/>
            </a:endParaRPr>
          </a:p>
          <a:p>
            <a:pPr marL="0" lvl="3" algn="dist"/>
            <a:endParaRPr lang="it-IT" sz="1600">
              <a:latin typeface="Calibri" pitchFamily="34" charset="0"/>
            </a:endParaRPr>
          </a:p>
        </p:txBody>
      </p:sp>
      <p:sp>
        <p:nvSpPr>
          <p:cNvPr id="6" name="Sottotitolo 2"/>
          <p:cNvSpPr txBox="1">
            <a:spLocks/>
          </p:cNvSpPr>
          <p:nvPr/>
        </p:nvSpPr>
        <p:spPr bwMode="auto">
          <a:xfrm>
            <a:off x="611188" y="1557338"/>
            <a:ext cx="7848600" cy="3887787"/>
          </a:xfrm>
          <a:prstGeom prst="rect">
            <a:avLst/>
          </a:prstGeom>
          <a:noFill/>
          <a:ln w="9525">
            <a:noFill/>
            <a:miter lim="800000"/>
            <a:headEnd/>
            <a:tailEnd/>
          </a:ln>
        </p:spPr>
        <p:txBody>
          <a:bodyPr/>
          <a:lstStyle/>
          <a:p>
            <a:pPr marL="342900" indent="-342900" eaLnBrk="1" fontAlgn="auto" hangingPunct="1">
              <a:lnSpc>
                <a:spcPct val="120000"/>
              </a:lnSpc>
              <a:spcBef>
                <a:spcPct val="20000"/>
              </a:spcBef>
              <a:spcAft>
                <a:spcPts val="0"/>
              </a:spcAft>
              <a:defRPr/>
            </a:pPr>
            <a:r>
              <a:rPr lang="it-IT" sz="2000" b="1" kern="0" dirty="0">
                <a:ea typeface="+mn-ea"/>
                <a:cs typeface="Arial" panose="020B0604020202020204" pitchFamily="34" charset="0"/>
              </a:rPr>
              <a:t>					</a:t>
            </a:r>
          </a:p>
          <a:p>
            <a:pPr marL="342900" indent="-342900" eaLnBrk="1" fontAlgn="auto" hangingPunct="1">
              <a:lnSpc>
                <a:spcPct val="120000"/>
              </a:lnSpc>
              <a:spcBef>
                <a:spcPct val="20000"/>
              </a:spcBef>
              <a:spcAft>
                <a:spcPts val="0"/>
              </a:spcAft>
              <a:buFontTx/>
              <a:buChar char="•"/>
              <a:defRPr/>
            </a:pPr>
            <a:r>
              <a:rPr lang="it-IT" sz="2000" b="1" kern="0" dirty="0">
                <a:solidFill>
                  <a:srgbClr val="000000"/>
                </a:solidFill>
                <a:ea typeface="Times New Roman"/>
                <a:cs typeface="Arial" pitchFamily="34" charset="0"/>
              </a:rPr>
              <a:t>Benefici netti/investimenti (NBIR)</a:t>
            </a:r>
            <a:br>
              <a:rPr lang="it-IT" sz="2000" b="1" kern="0" dirty="0">
                <a:solidFill>
                  <a:srgbClr val="000000"/>
                </a:solidFill>
                <a:ea typeface="Times New Roman"/>
                <a:cs typeface="Arial" pitchFamily="34" charset="0"/>
              </a:rPr>
            </a:br>
            <a:r>
              <a:rPr lang="it-IT" sz="2000" kern="0" dirty="0">
                <a:solidFill>
                  <a:srgbClr val="000000"/>
                </a:solidFill>
                <a:ea typeface="Times New Roman"/>
                <a:cs typeface="Arial" pitchFamily="34" charset="0"/>
              </a:rPr>
              <a:t>Il valore dei </a:t>
            </a:r>
            <a:r>
              <a:rPr lang="it-IT" sz="2000" b="1" kern="0" dirty="0">
                <a:solidFill>
                  <a:srgbClr val="000000"/>
                </a:solidFill>
                <a:ea typeface="Times New Roman"/>
                <a:cs typeface="Arial" pitchFamily="34" charset="0"/>
              </a:rPr>
              <a:t>benefici</a:t>
            </a:r>
            <a:r>
              <a:rPr lang="it-IT" sz="2000" kern="0" dirty="0">
                <a:solidFill>
                  <a:srgbClr val="000000"/>
                </a:solidFill>
                <a:ea typeface="Times New Roman"/>
                <a:cs typeface="Arial" pitchFamily="34" charset="0"/>
              </a:rPr>
              <a:t> (al netto dei costi) </a:t>
            </a:r>
            <a:r>
              <a:rPr lang="it-IT" sz="2000" b="1" kern="0" dirty="0">
                <a:solidFill>
                  <a:srgbClr val="000000"/>
                </a:solidFill>
                <a:ea typeface="Times New Roman"/>
                <a:cs typeface="Arial" pitchFamily="34" charset="0"/>
              </a:rPr>
              <a:t>per la collettività è di 4,62 euro, per ogni euro investito </a:t>
            </a:r>
          </a:p>
          <a:p>
            <a:pPr marL="342900" indent="-342900" eaLnBrk="1" fontAlgn="auto" hangingPunct="1">
              <a:lnSpc>
                <a:spcPct val="120000"/>
              </a:lnSpc>
              <a:spcBef>
                <a:spcPct val="20000"/>
              </a:spcBef>
              <a:spcAft>
                <a:spcPts val="0"/>
              </a:spcAft>
              <a:buFontTx/>
              <a:buChar char="•"/>
              <a:defRPr/>
            </a:pPr>
            <a:endParaRPr lang="it-IT" sz="2000" b="1" kern="0" dirty="0">
              <a:solidFill>
                <a:srgbClr val="000000"/>
              </a:solidFill>
              <a:ea typeface="Times New Roman"/>
              <a:cs typeface="Arial" pitchFamily="34" charset="0"/>
            </a:endParaRPr>
          </a:p>
          <a:p>
            <a:pPr marL="342900" indent="-342900" eaLnBrk="1" fontAlgn="auto" hangingPunct="1">
              <a:lnSpc>
                <a:spcPct val="120000"/>
              </a:lnSpc>
              <a:spcBef>
                <a:spcPct val="20000"/>
              </a:spcBef>
              <a:spcAft>
                <a:spcPts val="0"/>
              </a:spcAft>
              <a:buFontTx/>
              <a:buChar char="•"/>
              <a:defRPr/>
            </a:pPr>
            <a:r>
              <a:rPr lang="it-IT" sz="2000" b="1" kern="0" dirty="0">
                <a:solidFill>
                  <a:srgbClr val="000000"/>
                </a:solidFill>
                <a:ea typeface="Times New Roman"/>
                <a:cs typeface="Arial" pitchFamily="34" charset="0"/>
              </a:rPr>
              <a:t>Benefici/Costi</a:t>
            </a:r>
            <a:br>
              <a:rPr lang="it-IT" sz="2000" b="1" kern="0" dirty="0">
                <a:solidFill>
                  <a:srgbClr val="000000"/>
                </a:solidFill>
                <a:ea typeface="Times New Roman"/>
                <a:cs typeface="Arial" pitchFamily="34" charset="0"/>
              </a:rPr>
            </a:br>
            <a:r>
              <a:rPr lang="it-IT" sz="2000" b="1" kern="0" dirty="0">
                <a:solidFill>
                  <a:srgbClr val="000000"/>
                </a:solidFill>
                <a:ea typeface="Times New Roman"/>
                <a:cs typeface="Arial" pitchFamily="34" charset="0"/>
              </a:rPr>
              <a:t>I</a:t>
            </a:r>
            <a:r>
              <a:rPr lang="it-IT" sz="2000" kern="0" dirty="0">
                <a:solidFill>
                  <a:srgbClr val="000000"/>
                </a:solidFill>
                <a:ea typeface="Times New Roman"/>
                <a:cs typeface="Arial" pitchFamily="34" charset="0"/>
              </a:rPr>
              <a:t>l valore dei </a:t>
            </a:r>
            <a:r>
              <a:rPr lang="it-IT" sz="2000" b="1" kern="0" dirty="0">
                <a:solidFill>
                  <a:srgbClr val="000000"/>
                </a:solidFill>
                <a:ea typeface="Times New Roman"/>
                <a:cs typeface="Arial" pitchFamily="34" charset="0"/>
              </a:rPr>
              <a:t>benefici complessivi </a:t>
            </a:r>
            <a:r>
              <a:rPr lang="it-IT" sz="2000" kern="0" dirty="0">
                <a:solidFill>
                  <a:srgbClr val="000000"/>
                </a:solidFill>
                <a:ea typeface="Times New Roman"/>
                <a:cs typeface="Arial" pitchFamily="34" charset="0"/>
              </a:rPr>
              <a:t>per la collettività </a:t>
            </a:r>
            <a:r>
              <a:rPr lang="it-IT" sz="2000" b="1" kern="0" dirty="0">
                <a:solidFill>
                  <a:srgbClr val="000000"/>
                </a:solidFill>
                <a:ea typeface="Times New Roman"/>
                <a:cs typeface="Arial" pitchFamily="34" charset="0"/>
              </a:rPr>
              <a:t>è oltre il doppio (2,19) del valore dei costi </a:t>
            </a:r>
            <a:r>
              <a:rPr lang="it-IT" sz="2000" kern="0" dirty="0">
                <a:solidFill>
                  <a:srgbClr val="000000"/>
                </a:solidFill>
                <a:ea typeface="Times New Roman"/>
                <a:cs typeface="Arial" pitchFamily="34" charset="0"/>
              </a:rPr>
              <a:t>per la collettività, comprensivi degli investimenti.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10"/>
          <p:cNvSpPr/>
          <p:nvPr/>
        </p:nvSpPr>
        <p:spPr>
          <a:xfrm>
            <a:off x="0" y="0"/>
            <a:ext cx="9144000" cy="5661025"/>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800" cap="all" dirty="0">
              <a:latin typeface="Gotham Book"/>
              <a:cs typeface="Gotham Book"/>
            </a:endParaRPr>
          </a:p>
        </p:txBody>
      </p:sp>
      <p:sp>
        <p:nvSpPr>
          <p:cNvPr id="5" name="Rettangolo 10"/>
          <p:cNvSpPr>
            <a:spLocks noGrp="1"/>
          </p:cNvSpPr>
          <p:nvPr>
            <p:ph type="title"/>
          </p:nvPr>
        </p:nvSpPr>
        <p:spPr>
          <a:xfrm>
            <a:off x="685800" y="198438"/>
            <a:ext cx="7772400" cy="1143000"/>
          </a:xfrm>
          <a:noFill/>
          <a:ln>
            <a:no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r>
              <a:rPr lang="it-IT" sz="4000" b="1" dirty="0" smtClean="0">
                <a:solidFill>
                  <a:schemeClr val="bg1"/>
                </a:solidFill>
                <a:latin typeface="Calibri" pitchFamily="34" charset="0"/>
              </a:rPr>
              <a:t>Logistica urbana delle merci – City </a:t>
            </a:r>
            <a:r>
              <a:rPr lang="it-IT" sz="4000" b="1" dirty="0" err="1" smtClean="0">
                <a:solidFill>
                  <a:schemeClr val="bg1"/>
                </a:solidFill>
                <a:latin typeface="Calibri" pitchFamily="34" charset="0"/>
              </a:rPr>
              <a:t>logistics</a:t>
            </a:r>
            <a:r>
              <a:rPr lang="it-IT" sz="4000" b="1" dirty="0" smtClean="0">
                <a:solidFill>
                  <a:schemeClr val="bg1"/>
                </a:solidFill>
                <a:latin typeface="Calibri" pitchFamily="34" charset="0"/>
              </a:rPr>
              <a:t/>
            </a:r>
            <a:br>
              <a:rPr lang="it-IT" sz="4000" b="1" dirty="0" smtClean="0">
                <a:solidFill>
                  <a:schemeClr val="bg1"/>
                </a:solidFill>
                <a:latin typeface="Calibri" pitchFamily="34" charset="0"/>
              </a:rPr>
            </a:br>
            <a:r>
              <a:rPr lang="it-IT" sz="4000" b="1" dirty="0" smtClean="0">
                <a:solidFill>
                  <a:schemeClr val="bg1"/>
                </a:solidFill>
                <a:latin typeface="Calibri" pitchFamily="34" charset="0"/>
              </a:rPr>
              <a:t/>
            </a:r>
            <a:br>
              <a:rPr lang="it-IT" sz="4000" b="1" dirty="0" smtClean="0">
                <a:solidFill>
                  <a:schemeClr val="bg1"/>
                </a:solidFill>
                <a:latin typeface="Calibri" pitchFamily="34" charset="0"/>
              </a:rPr>
            </a:br>
            <a:r>
              <a:rPr lang="it-IT" sz="3200" b="1" dirty="0" smtClean="0">
                <a:solidFill>
                  <a:schemeClr val="bg1"/>
                </a:solidFill>
                <a:latin typeface="Calibri" pitchFamily="34" charset="0"/>
              </a:rPr>
              <a:t/>
            </a:r>
            <a:br>
              <a:rPr lang="it-IT" sz="3200" b="1" dirty="0" smtClean="0">
                <a:solidFill>
                  <a:schemeClr val="bg1"/>
                </a:solidFill>
                <a:latin typeface="Calibri" pitchFamily="34" charset="0"/>
              </a:rPr>
            </a:br>
            <a:r>
              <a:rPr lang="it-IT" sz="3200" b="1" dirty="0" smtClean="0">
                <a:solidFill>
                  <a:schemeClr val="bg1"/>
                </a:solidFill>
                <a:latin typeface="Calibri" pitchFamily="34" charset="0"/>
              </a:rPr>
              <a:t/>
            </a:r>
            <a:br>
              <a:rPr lang="it-IT" sz="3200" b="1" dirty="0" smtClean="0">
                <a:solidFill>
                  <a:schemeClr val="bg1"/>
                </a:solidFill>
                <a:latin typeface="Calibri" pitchFamily="34" charset="0"/>
              </a:rPr>
            </a:br>
            <a:r>
              <a:rPr lang="it-IT" sz="3200" b="1" dirty="0" smtClean="0">
                <a:solidFill>
                  <a:schemeClr val="bg1"/>
                </a:solidFill>
                <a:latin typeface="Calibri" pitchFamily="34" charset="0"/>
              </a:rPr>
              <a:t/>
            </a:r>
            <a:br>
              <a:rPr lang="it-IT" sz="3200" b="1" dirty="0" smtClean="0">
                <a:solidFill>
                  <a:schemeClr val="bg1"/>
                </a:solidFill>
                <a:latin typeface="Calibri" pitchFamily="34" charset="0"/>
              </a:rPr>
            </a:br>
            <a:r>
              <a:rPr lang="it-IT" sz="3200" b="1" dirty="0" smtClean="0">
                <a:solidFill>
                  <a:schemeClr val="bg1"/>
                </a:solidFill>
                <a:latin typeface="Calibri" pitchFamily="34" charset="0"/>
              </a:rPr>
              <a:t/>
            </a:r>
            <a:br>
              <a:rPr lang="it-IT" sz="3200" b="1" dirty="0" smtClean="0">
                <a:solidFill>
                  <a:schemeClr val="bg1"/>
                </a:solidFill>
                <a:latin typeface="Calibri" pitchFamily="34" charset="0"/>
              </a:rPr>
            </a:br>
            <a:r>
              <a:rPr lang="it-IT" sz="3200" b="1" dirty="0" smtClean="0">
                <a:solidFill>
                  <a:schemeClr val="bg1"/>
                </a:solidFill>
                <a:latin typeface="Calibri" pitchFamily="34" charset="0"/>
              </a:rPr>
              <a:t/>
            </a:r>
            <a:br>
              <a:rPr lang="it-IT" sz="3200" b="1" dirty="0" smtClean="0">
                <a:solidFill>
                  <a:schemeClr val="bg1"/>
                </a:solidFill>
                <a:latin typeface="Calibri" pitchFamily="34" charset="0"/>
              </a:rPr>
            </a:br>
            <a:r>
              <a:rPr lang="it-IT" sz="3200" b="1" cap="all" dirty="0" smtClean="0">
                <a:cs typeface="Arial" pitchFamily="34" charset="0"/>
              </a:rPr>
              <a:t/>
            </a:r>
            <a:br>
              <a:rPr lang="it-IT" sz="3200" b="1" cap="all" dirty="0" smtClean="0">
                <a:cs typeface="Arial" pitchFamily="34" charset="0"/>
              </a:rPr>
            </a:br>
            <a:r>
              <a:rPr lang="it-IT" sz="3200" b="1" cap="all" dirty="0" smtClean="0">
                <a:cs typeface="Arial" pitchFamily="34" charset="0"/>
              </a:rPr>
              <a:t/>
            </a:r>
            <a:br>
              <a:rPr lang="it-IT" sz="3200" b="1" cap="all" dirty="0" smtClean="0">
                <a:cs typeface="Arial" pitchFamily="34" charset="0"/>
              </a:rPr>
            </a:br>
            <a:r>
              <a:rPr lang="it-IT" sz="3200" b="1" dirty="0" smtClean="0">
                <a:solidFill>
                  <a:schemeClr val="bg1"/>
                </a:solidFill>
              </a:rPr>
              <a:t/>
            </a:r>
            <a:br>
              <a:rPr lang="it-IT" sz="3200" b="1" dirty="0" smtClean="0">
                <a:solidFill>
                  <a:schemeClr val="bg1"/>
                </a:solidFill>
              </a:rPr>
            </a:br>
            <a:r>
              <a:rPr lang="it-IT" sz="3200" b="1" dirty="0" smtClean="0">
                <a:solidFill>
                  <a:schemeClr val="bg1"/>
                </a:solidFill>
              </a:rPr>
              <a:t/>
            </a:r>
            <a:br>
              <a:rPr lang="it-IT" sz="3200" b="1" dirty="0" smtClean="0">
                <a:solidFill>
                  <a:schemeClr val="bg1"/>
                </a:solidFill>
              </a:rPr>
            </a:br>
            <a:endParaRPr lang="it-IT" sz="3000" dirty="0">
              <a:solidFill>
                <a:schemeClr val="bg1"/>
              </a:solidFill>
              <a:latin typeface="Arial Black" pitchFamily="34" charset="0"/>
            </a:endParaRPr>
          </a:p>
        </p:txBody>
      </p:sp>
      <p:sp>
        <p:nvSpPr>
          <p:cNvPr id="13" name="Rettangolo arrotondato 12"/>
          <p:cNvSpPr/>
          <p:nvPr/>
        </p:nvSpPr>
        <p:spPr>
          <a:xfrm>
            <a:off x="3995738" y="1628775"/>
            <a:ext cx="4897437" cy="3887788"/>
          </a:xfrm>
          <a:prstGeom prst="roundRect">
            <a:avLst/>
          </a:prstGeom>
          <a:solidFill>
            <a:srgbClr val="D4EC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9"/>
          <p:cNvSpPr>
            <a:spLocks noChangeArrowheads="1"/>
          </p:cNvSpPr>
          <p:nvPr/>
        </p:nvSpPr>
        <p:spPr bwMode="auto">
          <a:xfrm>
            <a:off x="3995738" y="2243138"/>
            <a:ext cx="4897437" cy="2554287"/>
          </a:xfrm>
          <a:prstGeom prst="rect">
            <a:avLst/>
          </a:prstGeom>
          <a:noFill/>
          <a:ln w="9525">
            <a:noFill/>
            <a:miter lim="800000"/>
            <a:headEnd/>
            <a:tailEnd/>
          </a:ln>
        </p:spPr>
        <p:txBody>
          <a:bodyPr>
            <a:spAutoFit/>
          </a:bodyPr>
          <a:lstStyle/>
          <a:p>
            <a:pPr fontAlgn="auto">
              <a:spcBef>
                <a:spcPts val="0"/>
              </a:spcBef>
              <a:spcAft>
                <a:spcPts val="0"/>
              </a:spcAft>
              <a:buFont typeface="Arial" pitchFamily="34" charset="0"/>
              <a:buChar char="•"/>
              <a:defRPr/>
            </a:pPr>
            <a:r>
              <a:rPr lang="it-IT" sz="2000" i="1" dirty="0">
                <a:solidFill>
                  <a:schemeClr val="tx1">
                    <a:lumMod val="65000"/>
                    <a:lumOff val="35000"/>
                  </a:schemeClr>
                </a:solidFill>
                <a:latin typeface="+mn-lt"/>
              </a:rPr>
              <a:t>Regole di accesso</a:t>
            </a:r>
          </a:p>
          <a:p>
            <a:pPr fontAlgn="auto">
              <a:spcBef>
                <a:spcPts val="0"/>
              </a:spcBef>
              <a:spcAft>
                <a:spcPts val="0"/>
              </a:spcAft>
              <a:buFont typeface="Arial" pitchFamily="34" charset="0"/>
              <a:buChar char="•"/>
              <a:defRPr/>
            </a:pPr>
            <a:r>
              <a:rPr lang="it-IT" sz="2000" i="1" dirty="0">
                <a:solidFill>
                  <a:schemeClr val="tx1">
                    <a:lumMod val="65000"/>
                    <a:lumOff val="35000"/>
                  </a:schemeClr>
                </a:solidFill>
                <a:latin typeface="+mn-lt"/>
              </a:rPr>
              <a:t>Progetti controllo e tracciatura merci pericolose</a:t>
            </a:r>
          </a:p>
          <a:p>
            <a:pPr fontAlgn="auto">
              <a:spcBef>
                <a:spcPts val="0"/>
              </a:spcBef>
              <a:spcAft>
                <a:spcPts val="0"/>
              </a:spcAft>
              <a:buFont typeface="Arial" pitchFamily="34" charset="0"/>
              <a:buChar char="•"/>
              <a:defRPr/>
            </a:pPr>
            <a:r>
              <a:rPr lang="it-IT" sz="2000" i="1" dirty="0">
                <a:solidFill>
                  <a:schemeClr val="tx1">
                    <a:lumMod val="65000"/>
                    <a:lumOff val="35000"/>
                  </a:schemeClr>
                </a:solidFill>
                <a:latin typeface="+mn-lt"/>
              </a:rPr>
              <a:t>Progetti pilota</a:t>
            </a:r>
          </a:p>
          <a:p>
            <a:pPr fontAlgn="auto">
              <a:spcBef>
                <a:spcPts val="0"/>
              </a:spcBef>
              <a:spcAft>
                <a:spcPts val="0"/>
              </a:spcAft>
              <a:buFont typeface="Arial" pitchFamily="34" charset="0"/>
              <a:buChar char="•"/>
              <a:defRPr/>
            </a:pPr>
            <a:r>
              <a:rPr lang="it-IT" sz="2000" i="1" dirty="0">
                <a:solidFill>
                  <a:schemeClr val="tx1">
                    <a:lumMod val="65000"/>
                    <a:lumOff val="35000"/>
                  </a:schemeClr>
                </a:solidFill>
                <a:latin typeface="+mn-lt"/>
              </a:rPr>
              <a:t>Sistema integrato per gestione trasporto merci</a:t>
            </a:r>
          </a:p>
          <a:p>
            <a:pPr fontAlgn="auto">
              <a:spcBef>
                <a:spcPts val="0"/>
              </a:spcBef>
              <a:spcAft>
                <a:spcPts val="0"/>
              </a:spcAft>
              <a:buFont typeface="Arial" pitchFamily="34" charset="0"/>
              <a:buChar char="•"/>
              <a:defRPr/>
            </a:pPr>
            <a:r>
              <a:rPr lang="it-IT" sz="2000" i="1" dirty="0">
                <a:solidFill>
                  <a:schemeClr val="tx1">
                    <a:lumMod val="65000"/>
                    <a:lumOff val="35000"/>
                  </a:schemeClr>
                </a:solidFill>
                <a:latin typeface="+mj-lt"/>
              </a:rPr>
              <a:t>Centri di distribuzione urbana delle merci</a:t>
            </a:r>
          </a:p>
          <a:p>
            <a:pPr fontAlgn="auto">
              <a:spcBef>
                <a:spcPts val="0"/>
              </a:spcBef>
              <a:spcAft>
                <a:spcPts val="0"/>
              </a:spcAft>
              <a:buFont typeface="Arial" pitchFamily="34" charset="0"/>
              <a:buChar char="•"/>
              <a:defRPr/>
            </a:pPr>
            <a:r>
              <a:rPr lang="it-IT" sz="2000" i="1" dirty="0">
                <a:solidFill>
                  <a:schemeClr val="tx1">
                    <a:lumMod val="65000"/>
                    <a:lumOff val="35000"/>
                  </a:schemeClr>
                </a:solidFill>
                <a:latin typeface="+mj-lt"/>
              </a:rPr>
              <a:t>Gestione acquisti On-line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lgn="ctr">
              <a:defRPr/>
            </a:pPr>
            <a:r>
              <a:rPr lang="it-IT" sz="3800" b="1" dirty="0">
                <a:solidFill>
                  <a:schemeClr val="bg1"/>
                </a:solidFill>
                <a:latin typeface="Calibri" pitchFamily="34" charset="0"/>
              </a:rPr>
              <a:t>La Logistica Merci Linee Indirizzo e Aspetti discussi ai tavoli tematici</a:t>
            </a:r>
          </a:p>
          <a:p>
            <a:pPr algn="ctr">
              <a:defRPr/>
            </a:pPr>
            <a:r>
              <a:rPr lang="it-IT" sz="4000" b="1" kern="0" dirty="0">
                <a:solidFill>
                  <a:schemeClr val="bg1"/>
                </a:solidFill>
                <a:latin typeface="Calibri" pitchFamily="34" charset="0"/>
              </a:rPr>
              <a:t/>
            </a:r>
            <a:br>
              <a:rPr lang="it-IT" sz="40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sp>
        <p:nvSpPr>
          <p:cNvPr id="20483" name="Text Box 4"/>
          <p:cNvSpPr txBox="1">
            <a:spLocks noChangeArrowheads="1"/>
          </p:cNvSpPr>
          <p:nvPr/>
        </p:nvSpPr>
        <p:spPr bwMode="auto">
          <a:xfrm>
            <a:off x="214313" y="1323975"/>
            <a:ext cx="8821737" cy="4525963"/>
          </a:xfrm>
          <a:prstGeom prst="rect">
            <a:avLst/>
          </a:prstGeom>
          <a:noFill/>
          <a:ln w="9525">
            <a:noFill/>
            <a:round/>
            <a:headEnd/>
            <a:tailEnd/>
          </a:ln>
        </p:spPr>
        <p:txBody>
          <a:bodyPr lIns="90000" tIns="46800" rIns="90000" bIns="46800">
            <a:spAutoFit/>
          </a:bodyPr>
          <a:lstStyle/>
          <a:p>
            <a:pPr algn="just" defTabSz="449263">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800" b="1" dirty="0">
                <a:solidFill>
                  <a:srgbClr val="AAAA00"/>
                </a:solidFill>
                <a:latin typeface="Calibri" pitchFamily="34" charset="0"/>
              </a:rPr>
              <a:t>Aspetti chiave</a:t>
            </a:r>
          </a:p>
          <a:p>
            <a:pPr algn="just" defTabSz="449263">
              <a:buClr>
                <a:srgbClr val="40404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800" dirty="0">
                <a:latin typeface="Calibri" pitchFamily="34" charset="0"/>
              </a:rPr>
              <a:t> </a:t>
            </a:r>
            <a:r>
              <a:rPr lang="it-IT" sz="1800" dirty="0">
                <a:solidFill>
                  <a:srgbClr val="404040"/>
                </a:solidFill>
                <a:latin typeface="Calibri" pitchFamily="34" charset="0"/>
              </a:rPr>
              <a:t>Il</a:t>
            </a:r>
            <a:r>
              <a:rPr lang="it-IT" sz="1800" b="1" dirty="0">
                <a:solidFill>
                  <a:srgbClr val="404040"/>
                </a:solidFill>
                <a:latin typeface="Calibri" pitchFamily="34" charset="0"/>
              </a:rPr>
              <a:t> 12% degli spostamenti è generato da veicoli commerciali</a:t>
            </a:r>
            <a:r>
              <a:rPr lang="it-IT" sz="1800" dirty="0">
                <a:solidFill>
                  <a:srgbClr val="404040"/>
                </a:solidFill>
                <a:latin typeface="Calibri" pitchFamily="34" charset="0"/>
              </a:rPr>
              <a:t> (che contribuiscono al 27% delle emissioni da traffico)</a:t>
            </a:r>
          </a:p>
          <a:p>
            <a:pPr algn="just" defTabSz="449263">
              <a:buClr>
                <a:srgbClr val="40404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800" dirty="0">
                <a:solidFill>
                  <a:srgbClr val="404040"/>
                </a:solidFill>
                <a:latin typeface="Calibri" pitchFamily="34" charset="0"/>
              </a:rPr>
              <a:t> La </a:t>
            </a:r>
            <a:r>
              <a:rPr lang="it-IT" sz="1800" b="1" dirty="0">
                <a:solidFill>
                  <a:srgbClr val="404040"/>
                </a:solidFill>
                <a:latin typeface="Calibri" pitchFamily="34" charset="0"/>
              </a:rPr>
              <a:t>domanda di mobilità merci cresce</a:t>
            </a:r>
            <a:r>
              <a:rPr lang="it-IT" sz="1800" dirty="0">
                <a:solidFill>
                  <a:srgbClr val="404040"/>
                </a:solidFill>
                <a:latin typeface="Calibri" pitchFamily="34" charset="0"/>
              </a:rPr>
              <a:t> (aumento della frequenza di rifornimento dei punti vendita e diffusione dell’ e-commerce)</a:t>
            </a:r>
          </a:p>
          <a:p>
            <a:pPr algn="just" defTabSz="449263">
              <a:buClr>
                <a:srgbClr val="404040"/>
              </a:buClr>
              <a:buSzPct val="100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800" b="1" dirty="0">
                <a:solidFill>
                  <a:srgbClr val="AAAA00"/>
                </a:solidFill>
                <a:latin typeface="Calibri" pitchFamily="34" charset="0"/>
              </a:rPr>
              <a:t>Ipotesi di sviluppo</a:t>
            </a:r>
          </a:p>
          <a:p>
            <a:pPr algn="just" defTabSz="449263">
              <a:buClr>
                <a:srgbClr val="40404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800" dirty="0">
                <a:latin typeface="Calibri" pitchFamily="34" charset="0"/>
              </a:rPr>
              <a:t> Integrare e armonizzare la regolamentazione mirata ai veicoli commerciali  </a:t>
            </a:r>
            <a:r>
              <a:rPr lang="it-IT" sz="1800" b="1" dirty="0">
                <a:latin typeface="Calibri" pitchFamily="34" charset="0"/>
              </a:rPr>
              <a:t>in coerenza con le strategie PUMS</a:t>
            </a:r>
            <a:r>
              <a:rPr lang="it-IT" sz="1800" dirty="0">
                <a:latin typeface="Calibri" pitchFamily="34" charset="0"/>
              </a:rPr>
              <a:t>  (vedi LEZ, Sosta, </a:t>
            </a:r>
            <a:r>
              <a:rPr lang="it-IT" sz="1800" dirty="0" err="1">
                <a:latin typeface="Calibri" pitchFamily="34" charset="0"/>
              </a:rPr>
              <a:t>ecc</a:t>
            </a:r>
            <a:r>
              <a:rPr lang="it-IT" sz="1800" dirty="0">
                <a:latin typeface="Calibri" pitchFamily="34" charset="0"/>
              </a:rPr>
              <a:t>). </a:t>
            </a:r>
            <a:endParaRPr lang="it-IT" sz="1800" dirty="0">
              <a:solidFill>
                <a:srgbClr val="404040"/>
              </a:solidFill>
              <a:latin typeface="Calibri" pitchFamily="34" charset="0"/>
            </a:endParaRPr>
          </a:p>
          <a:p>
            <a:pPr algn="just" defTabSz="449263">
              <a:buClr>
                <a:srgbClr val="40404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800" dirty="0">
                <a:latin typeface="Calibri" pitchFamily="34" charset="0"/>
              </a:rPr>
              <a:t> Diffondere le </a:t>
            </a:r>
            <a:r>
              <a:rPr lang="it-IT" sz="1800" b="1" dirty="0">
                <a:latin typeface="Calibri" pitchFamily="34" charset="0"/>
              </a:rPr>
              <a:t>tecnologie dello Smart parking</a:t>
            </a:r>
            <a:r>
              <a:rPr lang="it-IT" sz="1800" dirty="0">
                <a:latin typeface="Calibri" pitchFamily="34" charset="0"/>
              </a:rPr>
              <a:t> </a:t>
            </a:r>
            <a:r>
              <a:rPr lang="it-IT" sz="1800" b="1" dirty="0">
                <a:latin typeface="Calibri" pitchFamily="34" charset="0"/>
              </a:rPr>
              <a:t>con priorità al settore della logistica urbana</a:t>
            </a:r>
            <a:r>
              <a:rPr lang="it-IT" sz="1800" dirty="0">
                <a:latin typeface="Calibri" pitchFamily="34" charset="0"/>
              </a:rPr>
              <a:t>, per aumentare capacità di controllo su uso abusivo spazi dedicati</a:t>
            </a:r>
          </a:p>
          <a:p>
            <a:pPr algn="just" defTabSz="449263">
              <a:buClr>
                <a:srgbClr val="40404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800" dirty="0">
                <a:latin typeface="Calibri" pitchFamily="34" charset="0"/>
              </a:rPr>
              <a:t> Individuare </a:t>
            </a:r>
            <a:r>
              <a:rPr lang="it-IT" sz="1800" b="1" dirty="0">
                <a:latin typeface="Calibri" pitchFamily="34" charset="0"/>
              </a:rPr>
              <a:t>piattaforme e centri logistici di vicinato </a:t>
            </a:r>
            <a:r>
              <a:rPr lang="it-IT" sz="1800" dirty="0">
                <a:latin typeface="Calibri" pitchFamily="34" charset="0"/>
              </a:rPr>
              <a:t>e ambiti in cui attivare sistemi di </a:t>
            </a:r>
            <a:r>
              <a:rPr lang="it-IT" sz="1800" b="1" dirty="0">
                <a:latin typeface="Calibri" pitchFamily="34" charset="0"/>
              </a:rPr>
              <a:t>distribuzione a brevissimo raggio e impatto zero</a:t>
            </a:r>
          </a:p>
          <a:p>
            <a:pPr algn="just" defTabSz="449263">
              <a:buClr>
                <a:srgbClr val="40404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800" dirty="0">
                <a:latin typeface="Calibri" pitchFamily="34" charset="0"/>
              </a:rPr>
              <a:t>Promuovere e diffondere </a:t>
            </a:r>
            <a:r>
              <a:rPr lang="it-IT" sz="1800" b="1" dirty="0">
                <a:latin typeface="Calibri" pitchFamily="34" charset="0"/>
              </a:rPr>
              <a:t>pratiche di Smart logistica</a:t>
            </a:r>
            <a:r>
              <a:rPr lang="it-IT" sz="1800" dirty="0">
                <a:latin typeface="Calibri" pitchFamily="34" charset="0"/>
              </a:rPr>
              <a:t> (che attivino e coinvolgano operatori </a:t>
            </a:r>
            <a:r>
              <a:rPr lang="it-IT" sz="1800" dirty="0" smtClean="0">
                <a:latin typeface="Calibri" pitchFamily="34" charset="0"/>
              </a:rPr>
              <a:t>della distribuzione </a:t>
            </a:r>
            <a:r>
              <a:rPr lang="it-IT" sz="1800" dirty="0">
                <a:latin typeface="Calibri" pitchFamily="34" charset="0"/>
              </a:rPr>
              <a:t>e </a:t>
            </a:r>
            <a:r>
              <a:rPr lang="it-IT" sz="1800" dirty="0" smtClean="0">
                <a:latin typeface="Calibri" pitchFamily="34" charset="0"/>
              </a:rPr>
              <a:t>del commercio</a:t>
            </a:r>
            <a:r>
              <a:rPr lang="it-IT" sz="1800" dirty="0">
                <a:latin typeface="Calibri" pitchFamily="34" charset="0"/>
              </a:rPr>
              <a:t>) orientati a </a:t>
            </a:r>
            <a:r>
              <a:rPr lang="it-IT" sz="1800" b="1" dirty="0">
                <a:latin typeface="Calibri" pitchFamily="34" charset="0"/>
              </a:rPr>
              <a:t>ridurre il numero di veicoli inquinanti in circolazione e sosta</a:t>
            </a:r>
            <a:r>
              <a:rPr lang="it-IT" sz="1800" dirty="0">
                <a:latin typeface="Calibri" pitchFamily="34" charset="0"/>
              </a:rPr>
              <a:t> (migliorare gli indici di carico e i modelli di consegna, utilizzare mezzi a emissioni zero)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800" b="1" dirty="0">
                <a:solidFill>
                  <a:schemeClr val="bg1"/>
                </a:solidFill>
                <a:latin typeface="Calibri" pitchFamily="34" charset="0"/>
              </a:rPr>
              <a:t>Logistica Merci – Le regole</a:t>
            </a:r>
          </a:p>
        </p:txBody>
      </p:sp>
      <p:sp>
        <p:nvSpPr>
          <p:cNvPr id="21507" name="Rettangolo 5"/>
          <p:cNvSpPr>
            <a:spLocks noChangeArrowheads="1"/>
          </p:cNvSpPr>
          <p:nvPr/>
        </p:nvSpPr>
        <p:spPr bwMode="auto">
          <a:xfrm>
            <a:off x="4562475" y="3019425"/>
            <a:ext cx="3370263" cy="2124075"/>
          </a:xfrm>
          <a:prstGeom prst="rect">
            <a:avLst/>
          </a:prstGeom>
          <a:noFill/>
          <a:ln w="9525">
            <a:noFill/>
            <a:miter lim="800000"/>
            <a:headEnd/>
            <a:tailEnd/>
          </a:ln>
        </p:spPr>
        <p:txBody>
          <a:bodyPr>
            <a:spAutoFit/>
          </a:bodyPr>
          <a:lstStyle/>
          <a:p>
            <a:pPr marL="363538">
              <a:spcBef>
                <a:spcPct val="50000"/>
              </a:spcBef>
            </a:pPr>
            <a:endParaRPr lang="fr-FR">
              <a:latin typeface="Calibri" pitchFamily="34" charset="0"/>
            </a:endParaRPr>
          </a:p>
          <a:p>
            <a:pPr marL="363538">
              <a:spcBef>
                <a:spcPct val="50000"/>
              </a:spcBef>
            </a:pPr>
            <a:endParaRPr lang="fr-FR">
              <a:latin typeface="Calibri" pitchFamily="34" charset="0"/>
            </a:endParaRPr>
          </a:p>
          <a:p>
            <a:pPr marL="363538">
              <a:spcBef>
                <a:spcPct val="50000"/>
              </a:spcBef>
            </a:pPr>
            <a:endParaRPr lang="fr-FR">
              <a:latin typeface="Calibri" pitchFamily="34" charset="0"/>
            </a:endParaRPr>
          </a:p>
          <a:p>
            <a:pPr marL="363538">
              <a:spcBef>
                <a:spcPct val="50000"/>
              </a:spcBef>
            </a:pPr>
            <a:endParaRPr lang="fr-FR">
              <a:latin typeface="Calibri" pitchFamily="34" charset="0"/>
            </a:endParaRPr>
          </a:p>
        </p:txBody>
      </p:sp>
      <p:pic>
        <p:nvPicPr>
          <p:cNvPr id="21508"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pic>
        <p:nvPicPr>
          <p:cNvPr id="21509" name="Immagine 43" descr="1.png"/>
          <p:cNvPicPr>
            <a:picLocks noChangeAspect="1"/>
          </p:cNvPicPr>
          <p:nvPr/>
        </p:nvPicPr>
        <p:blipFill>
          <a:blip r:embed="rId3"/>
          <a:srcRect/>
          <a:stretch>
            <a:fillRect/>
          </a:stretch>
        </p:blipFill>
        <p:spPr bwMode="auto">
          <a:xfrm>
            <a:off x="692150" y="1516063"/>
            <a:ext cx="77724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800" b="1" dirty="0">
                <a:solidFill>
                  <a:schemeClr val="bg1"/>
                </a:solidFill>
                <a:latin typeface="Calibri" pitchFamily="34" charset="0"/>
              </a:rPr>
              <a:t>Logistica Merci – I flussi in Area C</a:t>
            </a:r>
          </a:p>
          <a:p>
            <a:pPr algn="ctr">
              <a:defRPr/>
            </a:pPr>
            <a:r>
              <a:rPr lang="it-IT" sz="4000" b="1" kern="0" dirty="0">
                <a:solidFill>
                  <a:schemeClr val="bg1"/>
                </a:solidFill>
                <a:latin typeface="Calibri" pitchFamily="34" charset="0"/>
              </a:rPr>
              <a:t/>
            </a:r>
            <a:br>
              <a:rPr lang="it-IT" sz="40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22531" name="Immagine 39" descr="log.png"/>
          <p:cNvPicPr>
            <a:picLocks noChangeAspect="1"/>
          </p:cNvPicPr>
          <p:nvPr/>
        </p:nvPicPr>
        <p:blipFill>
          <a:blip r:embed="rId2"/>
          <a:srcRect/>
          <a:stretch>
            <a:fillRect/>
          </a:stretch>
        </p:blipFill>
        <p:spPr bwMode="auto">
          <a:xfrm>
            <a:off x="688975" y="1490663"/>
            <a:ext cx="7772400" cy="4010025"/>
          </a:xfrm>
          <a:prstGeom prst="rect">
            <a:avLst/>
          </a:prstGeom>
          <a:noFill/>
          <a:ln w="9525">
            <a:noFill/>
            <a:miter lim="800000"/>
            <a:headEnd/>
            <a:tailEnd/>
          </a:ln>
        </p:spPr>
      </p:pic>
      <p:pic>
        <p:nvPicPr>
          <p:cNvPr id="22532" name="Picture 8"/>
          <p:cNvPicPr>
            <a:picLocks noChangeAspect="1" noChangeArrowheads="1"/>
          </p:cNvPicPr>
          <p:nvPr/>
        </p:nvPicPr>
        <p:blipFill>
          <a:blip r:embed="rId3"/>
          <a:srcRect r="70464"/>
          <a:stretch>
            <a:fillRect/>
          </a:stretch>
        </p:blipFill>
        <p:spPr bwMode="auto">
          <a:xfrm>
            <a:off x="3563938" y="5661025"/>
            <a:ext cx="1601787"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800" b="1" dirty="0">
                <a:solidFill>
                  <a:schemeClr val="bg1"/>
                </a:solidFill>
                <a:latin typeface="Calibri" pitchFamily="34" charset="0"/>
              </a:rPr>
              <a:t>Logistica Merci – I flussi in Area C</a:t>
            </a:r>
          </a:p>
          <a:p>
            <a:pPr algn="ctr">
              <a:defRPr/>
            </a:pPr>
            <a:r>
              <a:rPr lang="it-IT" sz="4000" b="1" kern="0" dirty="0">
                <a:solidFill>
                  <a:schemeClr val="bg1"/>
                </a:solidFill>
                <a:latin typeface="Calibri" pitchFamily="34" charset="0"/>
              </a:rPr>
              <a:t/>
            </a:r>
            <a:br>
              <a:rPr lang="it-IT" sz="40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23555"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8" name="Rettangolo 7"/>
          <p:cNvSpPr/>
          <p:nvPr/>
        </p:nvSpPr>
        <p:spPr>
          <a:xfrm>
            <a:off x="227013" y="1422400"/>
            <a:ext cx="8605837" cy="41132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ysClr val="windowText" lastClr="000000"/>
              </a:solidFill>
              <a:latin typeface="Calibri"/>
              <a:ea typeface="+mn-ea"/>
            </a:endParaRPr>
          </a:p>
        </p:txBody>
      </p:sp>
      <p:pic>
        <p:nvPicPr>
          <p:cNvPr id="23557" name="Picture 2"/>
          <p:cNvPicPr>
            <a:picLocks noChangeAspect="1" noChangeArrowheads="1"/>
          </p:cNvPicPr>
          <p:nvPr/>
        </p:nvPicPr>
        <p:blipFill>
          <a:blip r:embed="rId3"/>
          <a:srcRect/>
          <a:stretch>
            <a:fillRect/>
          </a:stretch>
        </p:blipFill>
        <p:spPr bwMode="auto">
          <a:xfrm>
            <a:off x="1227138" y="2081213"/>
            <a:ext cx="6788150" cy="3249612"/>
          </a:xfrm>
          <a:prstGeom prst="rect">
            <a:avLst/>
          </a:prstGeom>
          <a:noFill/>
          <a:ln w="9525">
            <a:solidFill>
              <a:srgbClr val="7F7F7F"/>
            </a:solidFill>
            <a:miter lim="800000"/>
            <a:headEnd/>
            <a:tailEnd/>
          </a:ln>
        </p:spPr>
      </p:pic>
      <p:sp>
        <p:nvSpPr>
          <p:cNvPr id="10" name="Rettangolo 20"/>
          <p:cNvSpPr>
            <a:spLocks noChangeArrowheads="1"/>
          </p:cNvSpPr>
          <p:nvPr/>
        </p:nvSpPr>
        <p:spPr bwMode="auto">
          <a:xfrm>
            <a:off x="512763" y="1525588"/>
            <a:ext cx="8143875" cy="400050"/>
          </a:xfrm>
          <a:prstGeom prst="rect">
            <a:avLst/>
          </a:prstGeom>
          <a:noFill/>
          <a:ln w="9525">
            <a:noFill/>
            <a:miter lim="800000"/>
            <a:headEnd/>
            <a:tailEnd/>
          </a:ln>
        </p:spPr>
        <p:txBody>
          <a:bodyPr>
            <a:spAutoFit/>
          </a:bodyPr>
          <a:lstStyle/>
          <a:p>
            <a:pPr fontAlgn="auto">
              <a:spcBef>
                <a:spcPct val="50000"/>
              </a:spcBef>
              <a:spcAft>
                <a:spcPts val="0"/>
              </a:spcAft>
              <a:defRPr/>
            </a:pPr>
            <a:r>
              <a:rPr lang="it-IT" sz="2000" dirty="0">
                <a:solidFill>
                  <a:schemeClr val="accent3">
                    <a:lumMod val="50000"/>
                  </a:schemeClr>
                </a:solidFill>
                <a:latin typeface="Arial" charset="0"/>
              </a:rPr>
              <a:t>Ingressi giornalieri in Area C ripartiti per titolo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800" b="1" dirty="0">
                <a:solidFill>
                  <a:schemeClr val="bg1"/>
                </a:solidFill>
                <a:latin typeface="Calibri" pitchFamily="34" charset="0"/>
              </a:rPr>
              <a:t>Logistica Merci – I flussi in Area C</a:t>
            </a:r>
          </a:p>
          <a:p>
            <a:pPr algn="ctr">
              <a:defRPr/>
            </a:pPr>
            <a:r>
              <a:rPr lang="it-IT" sz="4000" b="1" kern="0" dirty="0">
                <a:solidFill>
                  <a:schemeClr val="bg1"/>
                </a:solidFill>
                <a:latin typeface="Calibri" pitchFamily="34" charset="0"/>
              </a:rPr>
              <a:t/>
            </a:r>
            <a:br>
              <a:rPr lang="it-IT" sz="40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24579"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14" name="Rettangolo 13"/>
          <p:cNvSpPr/>
          <p:nvPr/>
        </p:nvSpPr>
        <p:spPr>
          <a:xfrm>
            <a:off x="287338" y="1412875"/>
            <a:ext cx="8605837" cy="41767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ysClr val="windowText" lastClr="000000"/>
              </a:solidFill>
              <a:latin typeface="Calibri"/>
              <a:ea typeface="+mn-ea"/>
            </a:endParaRPr>
          </a:p>
        </p:txBody>
      </p:sp>
      <p:sp>
        <p:nvSpPr>
          <p:cNvPr id="15" name="Rettangolo 20"/>
          <p:cNvSpPr>
            <a:spLocks noChangeArrowheads="1"/>
          </p:cNvSpPr>
          <p:nvPr/>
        </p:nvSpPr>
        <p:spPr bwMode="auto">
          <a:xfrm>
            <a:off x="501650" y="1589088"/>
            <a:ext cx="8143875" cy="400050"/>
          </a:xfrm>
          <a:prstGeom prst="rect">
            <a:avLst/>
          </a:prstGeom>
          <a:noFill/>
          <a:ln w="9525">
            <a:noFill/>
            <a:miter lim="800000"/>
            <a:headEnd/>
            <a:tailEnd/>
          </a:ln>
        </p:spPr>
        <p:txBody>
          <a:bodyPr>
            <a:spAutoFit/>
          </a:bodyPr>
          <a:lstStyle/>
          <a:p>
            <a:pPr fontAlgn="auto">
              <a:spcBef>
                <a:spcPct val="50000"/>
              </a:spcBef>
              <a:spcAft>
                <a:spcPts val="0"/>
              </a:spcAft>
              <a:defRPr/>
            </a:pPr>
            <a:r>
              <a:rPr lang="it-IT" sz="2000" kern="0" dirty="0">
                <a:solidFill>
                  <a:srgbClr val="9BBB59">
                    <a:lumMod val="50000"/>
                  </a:srgbClr>
                </a:solidFill>
                <a:latin typeface="Arial" charset="0"/>
              </a:rPr>
              <a:t>Ingressi giornalieri in Area C ripartiti per titolo</a:t>
            </a:r>
          </a:p>
        </p:txBody>
      </p:sp>
      <p:pic>
        <p:nvPicPr>
          <p:cNvPr id="24582" name="Picture 2"/>
          <p:cNvPicPr>
            <a:picLocks noChangeAspect="1" noChangeArrowheads="1"/>
          </p:cNvPicPr>
          <p:nvPr/>
        </p:nvPicPr>
        <p:blipFill>
          <a:blip r:embed="rId3"/>
          <a:srcRect/>
          <a:stretch>
            <a:fillRect/>
          </a:stretch>
        </p:blipFill>
        <p:spPr bwMode="auto">
          <a:xfrm>
            <a:off x="738188" y="2060575"/>
            <a:ext cx="6835775" cy="1273175"/>
          </a:xfrm>
          <a:prstGeom prst="rect">
            <a:avLst/>
          </a:prstGeom>
          <a:noFill/>
          <a:ln w="9525">
            <a:noFill/>
            <a:miter lim="800000"/>
            <a:headEnd/>
            <a:tailEnd/>
          </a:ln>
        </p:spPr>
      </p:pic>
      <p:pic>
        <p:nvPicPr>
          <p:cNvPr id="24583" name="Picture 5"/>
          <p:cNvPicPr>
            <a:picLocks noChangeAspect="1" noChangeArrowheads="1"/>
          </p:cNvPicPr>
          <p:nvPr/>
        </p:nvPicPr>
        <p:blipFill>
          <a:blip r:embed="rId4"/>
          <a:srcRect/>
          <a:stretch>
            <a:fillRect/>
          </a:stretch>
        </p:blipFill>
        <p:spPr bwMode="auto">
          <a:xfrm>
            <a:off x="5002213" y="3400425"/>
            <a:ext cx="3590925" cy="211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800" b="1" dirty="0">
                <a:solidFill>
                  <a:schemeClr val="bg1"/>
                </a:solidFill>
                <a:latin typeface="Calibri" pitchFamily="34" charset="0"/>
              </a:rPr>
              <a:t>Logistica Merci – I flussi in Area C</a:t>
            </a:r>
          </a:p>
          <a:p>
            <a:pPr algn="ctr">
              <a:defRPr/>
            </a:pPr>
            <a:r>
              <a:rPr lang="it-IT" sz="4000" b="1" kern="0" dirty="0">
                <a:solidFill>
                  <a:schemeClr val="bg1"/>
                </a:solidFill>
                <a:latin typeface="Calibri" pitchFamily="34" charset="0"/>
              </a:rPr>
              <a:t/>
            </a:r>
            <a:br>
              <a:rPr lang="it-IT" sz="40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25603"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12" name="Rettangolo 11"/>
          <p:cNvSpPr/>
          <p:nvPr/>
        </p:nvSpPr>
        <p:spPr>
          <a:xfrm>
            <a:off x="214313" y="1393825"/>
            <a:ext cx="8605837" cy="42148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ysClr val="windowText" lastClr="000000"/>
              </a:solidFill>
              <a:latin typeface="Calibri"/>
              <a:ea typeface="+mn-ea"/>
            </a:endParaRPr>
          </a:p>
        </p:txBody>
      </p:sp>
      <p:graphicFrame>
        <p:nvGraphicFramePr>
          <p:cNvPr id="13" name="Tabella 12"/>
          <p:cNvGraphicFramePr>
            <a:graphicFrameLocks noGrp="1"/>
          </p:cNvGraphicFramePr>
          <p:nvPr/>
        </p:nvGraphicFramePr>
        <p:xfrm>
          <a:off x="428625" y="1484313"/>
          <a:ext cx="7979407" cy="2214580"/>
        </p:xfrm>
        <a:graphic>
          <a:graphicData uri="http://schemas.openxmlformats.org/drawingml/2006/table">
            <a:tbl>
              <a:tblPr/>
              <a:tblGrid>
                <a:gridCol w="1010325"/>
                <a:gridCol w="780476"/>
                <a:gridCol w="780476"/>
                <a:gridCol w="780476"/>
                <a:gridCol w="687388"/>
                <a:gridCol w="780476"/>
                <a:gridCol w="780476"/>
                <a:gridCol w="780476"/>
                <a:gridCol w="628927"/>
                <a:gridCol w="969911"/>
              </a:tblGrid>
              <a:tr h="160721">
                <a:tc gridSpan="10">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dirty="0">
                          <a:solidFill>
                            <a:srgbClr val="000000"/>
                          </a:solidFill>
                          <a:latin typeface="Calibri"/>
                        </a:rPr>
                        <a:t>Ripartizione della classe di inquinamento - CONTO PROPRIO vs CONTO TERZI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90200">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dirty="0">
                          <a:solidFill>
                            <a:srgbClr val="000000"/>
                          </a:solidFill>
                          <a:latin typeface="Calibri"/>
                        </a:rPr>
                        <a:t>Numero medio giornaliero dei veicoli in Area 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dirty="0">
                          <a:solidFill>
                            <a:srgbClr val="000000"/>
                          </a:solidFill>
                          <a:latin typeface="Calibri"/>
                        </a:rPr>
                        <a:t>EURO0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a:solidFill>
                            <a:srgbClr val="000000"/>
                          </a:solidFill>
                          <a:latin typeface="Calibri"/>
                        </a:rPr>
                        <a:t>EURO1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a:solidFill>
                            <a:srgbClr val="000000"/>
                          </a:solidFill>
                          <a:latin typeface="Calibri"/>
                        </a:rPr>
                        <a:t>EURO2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a:solidFill>
                            <a:srgbClr val="000000"/>
                          </a:solidFill>
                          <a:latin typeface="Calibri"/>
                        </a:rPr>
                        <a:t>EURO3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a:solidFill>
                            <a:srgbClr val="000000"/>
                          </a:solidFill>
                          <a:latin typeface="Calibri"/>
                        </a:rPr>
                        <a:t>EURO4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a:solidFill>
                            <a:srgbClr val="000000"/>
                          </a:solidFill>
                          <a:latin typeface="Calibri"/>
                        </a:rPr>
                        <a:t>EURO5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a:solidFill>
                            <a:srgbClr val="000000"/>
                          </a:solidFill>
                          <a:latin typeface="Calibri"/>
                        </a:rPr>
                        <a:t>EURO6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a:solidFill>
                            <a:srgbClr val="000000"/>
                          </a:solidFill>
                          <a:latin typeface="Calibri"/>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1" i="0" u="none" strike="noStrike" dirty="0">
                          <a:solidFill>
                            <a:srgbClr val="000000"/>
                          </a:solidFill>
                          <a:latin typeface="Calibri"/>
                        </a:rPr>
                        <a:t>Totale complessivo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98888">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CONTO PROPRIO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a:t>
                      </a:r>
                      <a:r>
                        <a:rPr lang="it-IT" sz="700" b="0" i="0" u="none" strike="noStrike" dirty="0" smtClean="0">
                          <a:solidFill>
                            <a:srgbClr val="000000"/>
                          </a:solidFill>
                          <a:latin typeface="Calibri"/>
                        </a:rPr>
                        <a:t>3 </a:t>
                      </a:r>
                      <a:endParaRPr lang="it-IT" sz="7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137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506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2.865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1.279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4.853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8758">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2,82%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10,42%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59,03%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26,36%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98888">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CONTO TERZI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892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858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1.869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8758">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45,92%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0721">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98888">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TOTALI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146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a:solidFill>
                            <a:srgbClr val="000000"/>
                          </a:solidFill>
                          <a:latin typeface="Calibri"/>
                        </a:rPr>
                        <a:t>                        579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3.757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2.137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it-IT" sz="700" b="0" i="0" u="none" strike="noStrike" dirty="0">
                          <a:solidFill>
                            <a:srgbClr val="000000"/>
                          </a:solidFill>
                          <a:latin typeface="Calibri"/>
                        </a:rPr>
                        <a:t>                             6.722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8758">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a:solidFill>
                            <a:srgbClr val="000000"/>
                          </a:solidFill>
                          <a:latin typeface="Calibri"/>
                        </a:rPr>
                        <a:t>8,61%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dirty="0">
                          <a:solidFill>
                            <a:srgbClr val="000000"/>
                          </a:solidFill>
                          <a:latin typeface="Calibri"/>
                        </a:rPr>
                        <a:t>55,89%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dirty="0">
                          <a:solidFill>
                            <a:srgbClr val="000000"/>
                          </a:solidFill>
                          <a:latin typeface="Calibri"/>
                        </a:rPr>
                        <a:t>31,80%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dirty="0">
                          <a:solidFill>
                            <a:srgbClr val="000000"/>
                          </a:solidFill>
                          <a:latin typeface="Calibri"/>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dirty="0">
                          <a:solidFill>
                            <a:srgbClr val="000000"/>
                          </a:solidFill>
                          <a:latin typeface="Calibri"/>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it-IT"/>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700" b="0" i="0" u="none" strike="noStrike" dirty="0">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8" name="Grafico 17"/>
          <p:cNvGraphicFramePr/>
          <p:nvPr/>
        </p:nvGraphicFramePr>
        <p:xfrm>
          <a:off x="428596" y="3621939"/>
          <a:ext cx="4143404" cy="21113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afico 18"/>
          <p:cNvGraphicFramePr/>
          <p:nvPr/>
        </p:nvGraphicFramePr>
        <p:xfrm>
          <a:off x="4572000" y="3693377"/>
          <a:ext cx="4182043" cy="192882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0"/>
          <p:cNvSpPr/>
          <p:nvPr/>
        </p:nvSpPr>
        <p:spPr>
          <a:xfrm>
            <a:off x="0" y="1"/>
            <a:ext cx="9144000" cy="714356"/>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800" b="0" cap="all" dirty="0">
              <a:latin typeface="Gotham Book"/>
              <a:cs typeface="Gotham Book"/>
            </a:endParaRPr>
          </a:p>
        </p:txBody>
      </p:sp>
      <p:sp>
        <p:nvSpPr>
          <p:cNvPr id="37890" name="CasellaDiTesto 2"/>
          <p:cNvSpPr txBox="1">
            <a:spLocks noChangeArrowheads="1"/>
          </p:cNvSpPr>
          <p:nvPr/>
        </p:nvSpPr>
        <p:spPr bwMode="auto">
          <a:xfrm>
            <a:off x="212725" y="116632"/>
            <a:ext cx="8689975" cy="461665"/>
          </a:xfrm>
          <a:prstGeom prst="rect">
            <a:avLst/>
          </a:prstGeom>
          <a:noFill/>
          <a:ln w="9525">
            <a:noFill/>
            <a:miter lim="800000"/>
            <a:headEnd/>
            <a:tailEnd/>
          </a:ln>
        </p:spPr>
        <p:txBody>
          <a:bodyPr>
            <a:spAutoFit/>
          </a:bodyPr>
          <a:lstStyle/>
          <a:p>
            <a:r>
              <a:rPr lang="it-IT" sz="2400" b="1" dirty="0" smtClean="0">
                <a:solidFill>
                  <a:schemeClr val="bg1"/>
                </a:solidFill>
              </a:rPr>
              <a:t>PUMS: processo </a:t>
            </a:r>
            <a:r>
              <a:rPr lang="it-IT" sz="2400" b="1" dirty="0">
                <a:solidFill>
                  <a:schemeClr val="bg1"/>
                </a:solidFill>
              </a:rPr>
              <a:t>di </a:t>
            </a:r>
            <a:r>
              <a:rPr lang="it-IT" sz="2400" b="1" dirty="0" smtClean="0">
                <a:solidFill>
                  <a:schemeClr val="bg1"/>
                </a:solidFill>
              </a:rPr>
              <a:t>partecipazione e condivisione </a:t>
            </a:r>
            <a:endParaRPr lang="it-IT" sz="2400" b="1" dirty="0">
              <a:solidFill>
                <a:schemeClr val="bg1"/>
              </a:solidFill>
            </a:endParaRPr>
          </a:p>
        </p:txBody>
      </p:sp>
      <p:pic>
        <p:nvPicPr>
          <p:cNvPr id="37892" name="Picture 7" descr="base-01.png"/>
          <p:cNvPicPr>
            <a:picLocks noChangeAspect="1"/>
          </p:cNvPicPr>
          <p:nvPr/>
        </p:nvPicPr>
        <p:blipFill>
          <a:blip r:embed="rId2" cstate="print"/>
          <a:srcRect/>
          <a:stretch>
            <a:fillRect/>
          </a:stretch>
        </p:blipFill>
        <p:spPr bwMode="auto">
          <a:xfrm>
            <a:off x="34925" y="5589588"/>
            <a:ext cx="9109075" cy="1274762"/>
          </a:xfrm>
          <a:prstGeom prst="rect">
            <a:avLst/>
          </a:prstGeom>
          <a:noFill/>
          <a:ln w="9525">
            <a:noFill/>
            <a:miter lim="800000"/>
            <a:headEnd/>
            <a:tailEnd/>
          </a:ln>
        </p:spPr>
      </p:pic>
      <p:graphicFrame>
        <p:nvGraphicFramePr>
          <p:cNvPr id="9" name="Tabella 8"/>
          <p:cNvGraphicFramePr>
            <a:graphicFrameLocks noGrp="1"/>
          </p:cNvGraphicFramePr>
          <p:nvPr/>
        </p:nvGraphicFramePr>
        <p:xfrm>
          <a:off x="0" y="764704"/>
          <a:ext cx="6084168" cy="4896544"/>
        </p:xfrm>
        <a:graphic>
          <a:graphicData uri="http://schemas.openxmlformats.org/drawingml/2006/table">
            <a:tbl>
              <a:tblPr/>
              <a:tblGrid>
                <a:gridCol w="2534355"/>
                <a:gridCol w="407613"/>
                <a:gridCol w="3142200"/>
              </a:tblGrid>
              <a:tr h="654673">
                <a:tc>
                  <a:txBody>
                    <a:bodyPr/>
                    <a:lstStyle/>
                    <a:p>
                      <a:pPr algn="just">
                        <a:spcAft>
                          <a:spcPts val="0"/>
                        </a:spcAft>
                      </a:pPr>
                      <a:r>
                        <a:rPr lang="it-IT" sz="1100" dirty="0">
                          <a:latin typeface="Arial"/>
                          <a:ea typeface="Times New Roman"/>
                          <a:cs typeface="Times New Roman"/>
                        </a:rPr>
                        <a:t/>
                      </a:r>
                      <a:br>
                        <a:rPr lang="it-IT" sz="1100" dirty="0">
                          <a:latin typeface="Arial"/>
                          <a:ea typeface="Times New Roman"/>
                          <a:cs typeface="Times New Roman"/>
                        </a:rPr>
                      </a:br>
                      <a:r>
                        <a:rPr lang="it-IT" sz="1000" b="1" dirty="0">
                          <a:latin typeface="Arial"/>
                          <a:ea typeface="Times New Roman"/>
                          <a:cs typeface="Arial"/>
                        </a:rPr>
                        <a:t>Piani Urbani della Mobilità (PUM)</a:t>
                      </a:r>
                      <a:endParaRPr lang="it-IT" sz="1100" dirty="0">
                        <a:latin typeface="Arial"/>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3D69B"/>
                    </a:solidFill>
                  </a:tcPr>
                </a:tc>
                <a:tc>
                  <a:txBody>
                    <a:bodyPr/>
                    <a:lstStyle/>
                    <a:p>
                      <a:pPr algn="just">
                        <a:spcAft>
                          <a:spcPts val="0"/>
                        </a:spcAft>
                      </a:pPr>
                      <a:r>
                        <a:rPr lang="en-GB" sz="1000">
                          <a:latin typeface="Arial"/>
                          <a:ea typeface="Times New Roman"/>
                          <a:cs typeface="Arial"/>
                          <a:sym typeface="Wingdings"/>
                        </a:rPr>
                        <a:t></a:t>
                      </a:r>
                      <a:r>
                        <a:rPr lang="en-GB" sz="1000">
                          <a:latin typeface="Arial"/>
                          <a:ea typeface="Times New Roman"/>
                          <a:cs typeface="Arial"/>
                        </a:rPr>
                        <a:t> </a:t>
                      </a:r>
                      <a:endParaRPr lang="it-IT" sz="1100">
                        <a:latin typeface="Arial"/>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3D69B"/>
                    </a:solidFill>
                  </a:tcPr>
                </a:tc>
                <a:tc>
                  <a:txBody>
                    <a:bodyPr/>
                    <a:lstStyle/>
                    <a:p>
                      <a:pPr algn="just">
                        <a:spcAft>
                          <a:spcPts val="0"/>
                        </a:spcAft>
                      </a:pPr>
                      <a:r>
                        <a:rPr lang="it-IT" sz="1000" b="1" dirty="0">
                          <a:latin typeface="Arial"/>
                          <a:ea typeface="Times New Roman"/>
                          <a:cs typeface="Arial"/>
                        </a:rPr>
                        <a:t>Piani Urbani della Mobilità Sostenibile (PUMS) </a:t>
                      </a:r>
                      <a:endParaRPr lang="it-IT" sz="1100" dirty="0">
                        <a:latin typeface="Arial"/>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3D69B"/>
                    </a:solidFill>
                  </a:tcPr>
                </a:tc>
              </a:tr>
              <a:tr h="312241">
                <a:tc>
                  <a:txBody>
                    <a:bodyPr/>
                    <a:lstStyle/>
                    <a:p>
                      <a:pPr algn="l">
                        <a:spcAft>
                          <a:spcPts val="0"/>
                        </a:spcAft>
                      </a:pPr>
                      <a:r>
                        <a:rPr lang="it-IT" sz="1000">
                          <a:latin typeface="Arial"/>
                          <a:ea typeface="Times New Roman"/>
                          <a:cs typeface="Arial"/>
                        </a:rPr>
                        <a:t>Focus sul traffico veicolare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AD0"/>
                    </a:solidFill>
                  </a:tcPr>
                </a:tc>
                <a:tc>
                  <a:txBody>
                    <a:bodyPr/>
                    <a:lstStyle/>
                    <a:p>
                      <a:pPr algn="l">
                        <a:spcAft>
                          <a:spcPts val="0"/>
                        </a:spcAft>
                      </a:pPr>
                      <a:r>
                        <a:rPr lang="en-GB" sz="1000">
                          <a:latin typeface="Arial"/>
                          <a:ea typeface="Times New Roman"/>
                          <a:cs typeface="Arial"/>
                          <a:sym typeface="Wingdings"/>
                        </a:rPr>
                        <a:t></a:t>
                      </a:r>
                      <a:r>
                        <a:rPr lang="en-GB" sz="1000">
                          <a:latin typeface="Arial"/>
                          <a:ea typeface="Times New Roman"/>
                          <a:cs typeface="Arial"/>
                        </a:rPr>
                        <a:t>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AD0"/>
                    </a:solidFill>
                  </a:tcPr>
                </a:tc>
                <a:tc>
                  <a:txBody>
                    <a:bodyPr/>
                    <a:lstStyle/>
                    <a:p>
                      <a:pPr algn="l">
                        <a:spcAft>
                          <a:spcPts val="0"/>
                        </a:spcAft>
                      </a:pPr>
                      <a:r>
                        <a:rPr lang="de-DE" sz="1000" b="1" dirty="0">
                          <a:latin typeface="Arial"/>
                          <a:ea typeface="Times New Roman"/>
                          <a:cs typeface="Arial"/>
                        </a:rPr>
                        <a:t>Focus</a:t>
                      </a:r>
                      <a:r>
                        <a:rPr lang="de-DE" sz="1000" dirty="0">
                          <a:latin typeface="Arial"/>
                          <a:ea typeface="Times New Roman"/>
                          <a:cs typeface="Arial"/>
                        </a:rPr>
                        <a:t> </a:t>
                      </a:r>
                      <a:r>
                        <a:rPr lang="it-IT" sz="1000" dirty="0">
                          <a:latin typeface="Arial"/>
                          <a:ea typeface="Times New Roman"/>
                          <a:cs typeface="Arial"/>
                        </a:rPr>
                        <a:t>sulle persone/cittadini/attività </a:t>
                      </a:r>
                      <a:endParaRPr lang="it-IT" sz="1100" dirty="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AD0"/>
                    </a:solidFill>
                  </a:tcPr>
                </a:tc>
              </a:tr>
              <a:tr h="748425">
                <a:tc>
                  <a:txBody>
                    <a:bodyPr/>
                    <a:lstStyle/>
                    <a:p>
                      <a:pPr algn="l">
                        <a:spcAft>
                          <a:spcPts val="0"/>
                        </a:spcAft>
                      </a:pPr>
                      <a:r>
                        <a:rPr lang="it-IT" sz="1000">
                          <a:latin typeface="Arial"/>
                          <a:ea typeface="Times New Roman"/>
                          <a:cs typeface="Arial"/>
                        </a:rPr>
                        <a:t>Obiettivo principale:</a:t>
                      </a:r>
                      <a:br>
                        <a:rPr lang="it-IT" sz="1000">
                          <a:latin typeface="Arial"/>
                          <a:ea typeface="Times New Roman"/>
                          <a:cs typeface="Arial"/>
                        </a:rPr>
                      </a:br>
                      <a:r>
                        <a:rPr lang="it-IT" sz="1000">
                          <a:latin typeface="Arial"/>
                          <a:ea typeface="Times New Roman"/>
                          <a:cs typeface="Arial"/>
                        </a:rPr>
                        <a:t>ridurre la congestione/aumentare la velocità veicolare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l">
                        <a:spcAft>
                          <a:spcPts val="0"/>
                        </a:spcAft>
                      </a:pPr>
                      <a:r>
                        <a:rPr lang="en-GB" sz="1000">
                          <a:latin typeface="Arial"/>
                          <a:ea typeface="Times New Roman"/>
                          <a:cs typeface="Arial"/>
                          <a:sym typeface="Wingdings"/>
                        </a:rPr>
                        <a:t></a:t>
                      </a:r>
                      <a:r>
                        <a:rPr lang="en-GB" sz="1000">
                          <a:latin typeface="Arial"/>
                          <a:ea typeface="Times New Roman"/>
                          <a:cs typeface="Arial"/>
                        </a:rPr>
                        <a:t>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l">
                        <a:spcAft>
                          <a:spcPts val="0"/>
                        </a:spcAft>
                      </a:pPr>
                      <a:r>
                        <a:rPr lang="it-IT" sz="1000" b="1" dirty="0">
                          <a:latin typeface="Arial"/>
                          <a:ea typeface="Times New Roman"/>
                          <a:cs typeface="Arial"/>
                        </a:rPr>
                        <a:t>Obiettivo principale</a:t>
                      </a:r>
                      <a:r>
                        <a:rPr lang="it-IT" sz="1000" dirty="0">
                          <a:latin typeface="Arial"/>
                          <a:ea typeface="Times New Roman"/>
                          <a:cs typeface="Arial"/>
                        </a:rPr>
                        <a:t/>
                      </a:r>
                      <a:br>
                        <a:rPr lang="it-IT" sz="1000" dirty="0">
                          <a:latin typeface="Arial"/>
                          <a:ea typeface="Times New Roman"/>
                          <a:cs typeface="Arial"/>
                        </a:rPr>
                      </a:br>
                      <a:r>
                        <a:rPr lang="it-IT" sz="1000" dirty="0">
                          <a:latin typeface="Arial"/>
                          <a:ea typeface="Times New Roman"/>
                          <a:cs typeface="Arial"/>
                        </a:rPr>
                        <a:t>Accessibilità, vivibilità e qualità dello spazio pubblico </a:t>
                      </a:r>
                      <a:endParaRPr lang="it-IT" sz="1100" dirty="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r>
              <a:tr h="529936">
                <a:tc>
                  <a:txBody>
                    <a:bodyPr/>
                    <a:lstStyle/>
                    <a:p>
                      <a:pPr algn="l">
                        <a:spcAft>
                          <a:spcPts val="0"/>
                        </a:spcAft>
                      </a:pPr>
                      <a:r>
                        <a:rPr lang="it-IT" sz="1000">
                          <a:latin typeface="Arial"/>
                          <a:ea typeface="Times New Roman"/>
                          <a:cs typeface="Arial"/>
                        </a:rPr>
                        <a:t>Mandato politico e ruolo della componente tecnica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E"/>
                    </a:solidFill>
                  </a:tcPr>
                </a:tc>
                <a:tc>
                  <a:txBody>
                    <a:bodyPr/>
                    <a:lstStyle/>
                    <a:p>
                      <a:pPr algn="l">
                        <a:spcAft>
                          <a:spcPts val="0"/>
                        </a:spcAft>
                      </a:pPr>
                      <a:r>
                        <a:rPr lang="en-GB" sz="1000">
                          <a:latin typeface="Arial"/>
                          <a:ea typeface="Times New Roman"/>
                          <a:cs typeface="Arial"/>
                          <a:sym typeface="Wingdings"/>
                        </a:rPr>
                        <a:t></a:t>
                      </a:r>
                      <a:r>
                        <a:rPr lang="en-GB" sz="1000">
                          <a:latin typeface="Arial"/>
                          <a:ea typeface="Times New Roman"/>
                          <a:cs typeface="Arial"/>
                        </a:rPr>
                        <a:t>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E"/>
                    </a:solidFill>
                  </a:tcPr>
                </a:tc>
                <a:tc>
                  <a:txBody>
                    <a:bodyPr/>
                    <a:lstStyle/>
                    <a:p>
                      <a:pPr algn="l">
                        <a:spcAft>
                          <a:spcPts val="0"/>
                        </a:spcAft>
                      </a:pPr>
                      <a:r>
                        <a:rPr lang="it-IT" sz="1000" b="1" dirty="0">
                          <a:latin typeface="Arial"/>
                          <a:ea typeface="Times New Roman"/>
                          <a:cs typeface="Arial"/>
                        </a:rPr>
                        <a:t>Importanza del processo di partecipazione  </a:t>
                      </a:r>
                      <a:r>
                        <a:rPr lang="it-IT" sz="1000" dirty="0">
                          <a:latin typeface="Arial"/>
                          <a:ea typeface="Times New Roman"/>
                          <a:cs typeface="Arial"/>
                        </a:rPr>
                        <a:t>(ruolo degli </a:t>
                      </a:r>
                      <a:r>
                        <a:rPr lang="it-IT" sz="1000" dirty="0" err="1">
                          <a:latin typeface="Arial"/>
                          <a:ea typeface="Times New Roman"/>
                          <a:cs typeface="Arial"/>
                        </a:rPr>
                        <a:t>stakeholders</a:t>
                      </a:r>
                      <a:r>
                        <a:rPr lang="it-IT" sz="1000" dirty="0">
                          <a:latin typeface="Arial"/>
                          <a:ea typeface="Times New Roman"/>
                          <a:cs typeface="Arial"/>
                        </a:rPr>
                        <a:t> e della collettività) </a:t>
                      </a:r>
                      <a:endParaRPr lang="it-IT" sz="1100" dirty="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E"/>
                    </a:solidFill>
                  </a:tcPr>
                </a:tc>
              </a:tr>
              <a:tr h="529936">
                <a:tc>
                  <a:txBody>
                    <a:bodyPr/>
                    <a:lstStyle/>
                    <a:p>
                      <a:pPr algn="l">
                        <a:spcAft>
                          <a:spcPts val="0"/>
                        </a:spcAft>
                      </a:pPr>
                      <a:r>
                        <a:rPr lang="it-IT" sz="1000">
                          <a:latin typeface="Arial"/>
                          <a:ea typeface="Times New Roman"/>
                          <a:cs typeface="Arial"/>
                        </a:rPr>
                        <a:t>Priorità  agli aspetti tecnici e di ingegneria del traffico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l">
                        <a:spcAft>
                          <a:spcPts val="0"/>
                        </a:spcAft>
                      </a:pPr>
                      <a:r>
                        <a:rPr lang="en-GB" sz="1000">
                          <a:latin typeface="Arial"/>
                          <a:ea typeface="Times New Roman"/>
                          <a:cs typeface="Arial"/>
                          <a:sym typeface="Wingdings"/>
                        </a:rPr>
                        <a:t></a:t>
                      </a:r>
                      <a:r>
                        <a:rPr lang="en-GB" sz="1000">
                          <a:latin typeface="Arial"/>
                          <a:ea typeface="Times New Roman"/>
                          <a:cs typeface="Arial"/>
                        </a:rPr>
                        <a:t>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l">
                        <a:spcAft>
                          <a:spcPts val="0"/>
                        </a:spcAft>
                      </a:pPr>
                      <a:r>
                        <a:rPr lang="it-IT" sz="1000" b="1">
                          <a:latin typeface="Arial"/>
                          <a:ea typeface="Times New Roman"/>
                          <a:cs typeface="Arial"/>
                        </a:rPr>
                        <a:t>Percorso integrato di pianificazione</a:t>
                      </a:r>
                      <a:r>
                        <a:rPr lang="it-IT" sz="1000">
                          <a:latin typeface="Arial"/>
                          <a:ea typeface="Times New Roman"/>
                          <a:cs typeface="Arial"/>
                        </a:rPr>
                        <a:t>: </a:t>
                      </a:r>
                      <a:br>
                        <a:rPr lang="it-IT" sz="1000">
                          <a:latin typeface="Arial"/>
                          <a:ea typeface="Times New Roman"/>
                          <a:cs typeface="Arial"/>
                        </a:rPr>
                      </a:br>
                      <a:r>
                        <a:rPr lang="it-IT" sz="1000">
                          <a:latin typeface="Arial"/>
                          <a:ea typeface="Times New Roman"/>
                          <a:cs typeface="Arial"/>
                        </a:rPr>
                        <a:t>territorio - trasporti - ambiente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r>
              <a:tr h="686454">
                <a:tc>
                  <a:txBody>
                    <a:bodyPr/>
                    <a:lstStyle/>
                    <a:p>
                      <a:pPr algn="l">
                        <a:spcAft>
                          <a:spcPts val="0"/>
                        </a:spcAft>
                      </a:pPr>
                      <a:r>
                        <a:rPr lang="it-IT" sz="1000">
                          <a:latin typeface="Arial"/>
                          <a:ea typeface="Times New Roman"/>
                          <a:cs typeface="Arial"/>
                        </a:rPr>
                        <a:t>Tema dominante: infrastrutture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E"/>
                    </a:solidFill>
                  </a:tcPr>
                </a:tc>
                <a:tc>
                  <a:txBody>
                    <a:bodyPr/>
                    <a:lstStyle/>
                    <a:p>
                      <a:pPr algn="l">
                        <a:spcAft>
                          <a:spcPts val="0"/>
                        </a:spcAft>
                      </a:pPr>
                      <a:r>
                        <a:rPr lang="en-GB" sz="1000">
                          <a:latin typeface="Arial"/>
                          <a:ea typeface="Times New Roman"/>
                          <a:cs typeface="Arial"/>
                          <a:sym typeface="Wingdings"/>
                        </a:rPr>
                        <a:t></a:t>
                      </a:r>
                      <a:r>
                        <a:rPr lang="en-GB" sz="1000">
                          <a:latin typeface="Arial"/>
                          <a:ea typeface="Times New Roman"/>
                          <a:cs typeface="Arial"/>
                        </a:rPr>
                        <a:t>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E"/>
                    </a:solidFill>
                  </a:tcPr>
                </a:tc>
                <a:tc>
                  <a:txBody>
                    <a:bodyPr/>
                    <a:lstStyle/>
                    <a:p>
                      <a:pPr algn="l">
                        <a:spcAft>
                          <a:spcPts val="0"/>
                        </a:spcAft>
                      </a:pPr>
                      <a:r>
                        <a:rPr lang="it-IT" sz="1000" b="1">
                          <a:latin typeface="Arial"/>
                          <a:ea typeface="Times New Roman"/>
                          <a:cs typeface="Arial"/>
                        </a:rPr>
                        <a:t>Combinazione di politiche e misure</a:t>
                      </a:r>
                      <a:r>
                        <a:rPr lang="it-IT" sz="1000">
                          <a:latin typeface="Arial"/>
                          <a:ea typeface="Times New Roman"/>
                          <a:cs typeface="Arial"/>
                        </a:rPr>
                        <a:t> di gestione della domanda di mobilità coerenti con gli obiettivi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E"/>
                    </a:solidFill>
                  </a:tcPr>
                </a:tc>
              </a:tr>
              <a:tr h="748425">
                <a:tc>
                  <a:txBody>
                    <a:bodyPr/>
                    <a:lstStyle/>
                    <a:p>
                      <a:pPr algn="l">
                        <a:spcAft>
                          <a:spcPts val="0"/>
                        </a:spcAft>
                      </a:pPr>
                      <a:r>
                        <a:rPr lang="it-IT" sz="1000">
                          <a:latin typeface="Arial"/>
                          <a:ea typeface="Times New Roman"/>
                          <a:cs typeface="Arial"/>
                        </a:rPr>
                        <a:t>Focus su progetti che richiedono  ingenti risorse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DBC"/>
                    </a:solidFill>
                  </a:tcPr>
                </a:tc>
                <a:tc>
                  <a:txBody>
                    <a:bodyPr/>
                    <a:lstStyle/>
                    <a:p>
                      <a:pPr algn="l">
                        <a:spcAft>
                          <a:spcPts val="0"/>
                        </a:spcAft>
                      </a:pPr>
                      <a:r>
                        <a:rPr lang="en-GB" sz="1000">
                          <a:latin typeface="Arial"/>
                          <a:ea typeface="Times New Roman"/>
                          <a:cs typeface="Arial"/>
                          <a:sym typeface="Wingdings"/>
                        </a:rPr>
                        <a:t></a:t>
                      </a:r>
                      <a:r>
                        <a:rPr lang="en-GB" sz="1000">
                          <a:latin typeface="Arial"/>
                          <a:ea typeface="Times New Roman"/>
                          <a:cs typeface="Arial"/>
                        </a:rPr>
                        <a:t>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DBC"/>
                    </a:solidFill>
                  </a:tcPr>
                </a:tc>
                <a:tc>
                  <a:txBody>
                    <a:bodyPr/>
                    <a:lstStyle/>
                    <a:p>
                      <a:pPr algn="l">
                        <a:spcAft>
                          <a:spcPts val="0"/>
                        </a:spcAft>
                      </a:pPr>
                      <a:r>
                        <a:rPr lang="it-IT" sz="1000" b="1">
                          <a:latin typeface="Arial"/>
                          <a:ea typeface="Times New Roman"/>
                          <a:cs typeface="Arial"/>
                        </a:rPr>
                        <a:t>Introduzione del concetto di limite nell’uso delle risorse</a:t>
                      </a:r>
                      <a:r>
                        <a:rPr lang="it-IT" sz="1000">
                          <a:latin typeface="Arial"/>
                          <a:ea typeface="Times New Roman"/>
                          <a:cs typeface="Arial"/>
                        </a:rPr>
                        <a:t> (suolo, energetiche, economiche, fisiche, ecc.)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DBC"/>
                    </a:solidFill>
                  </a:tcPr>
                </a:tc>
              </a:tr>
              <a:tr h="686454">
                <a:tc>
                  <a:txBody>
                    <a:bodyPr/>
                    <a:lstStyle/>
                    <a:p>
                      <a:pPr algn="l">
                        <a:spcAft>
                          <a:spcPts val="0"/>
                        </a:spcAft>
                      </a:pPr>
                      <a:r>
                        <a:rPr lang="it-IT" sz="1000">
                          <a:latin typeface="Arial"/>
                          <a:ea typeface="Times New Roman"/>
                          <a:cs typeface="Arial"/>
                        </a:rPr>
                        <a:t>Valutazioni limitate ad aspetti di tipo tecnico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l">
                        <a:spcAft>
                          <a:spcPts val="0"/>
                        </a:spcAft>
                      </a:pPr>
                      <a:r>
                        <a:rPr lang="en-GB" sz="1000">
                          <a:latin typeface="Arial"/>
                          <a:ea typeface="Times New Roman"/>
                          <a:cs typeface="Arial"/>
                          <a:sym typeface="Wingdings"/>
                        </a:rPr>
                        <a:t></a:t>
                      </a:r>
                      <a:r>
                        <a:rPr lang="en-GB" sz="1000">
                          <a:latin typeface="Arial"/>
                          <a:ea typeface="Times New Roman"/>
                          <a:cs typeface="Arial"/>
                        </a:rPr>
                        <a:t> </a:t>
                      </a:r>
                      <a:endParaRPr lang="it-IT" sz="110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l">
                        <a:spcAft>
                          <a:spcPts val="0"/>
                        </a:spcAft>
                      </a:pPr>
                      <a:r>
                        <a:rPr lang="it-IT" sz="1000" b="1" dirty="0">
                          <a:latin typeface="Arial"/>
                          <a:ea typeface="Times New Roman"/>
                          <a:cs typeface="Arial"/>
                        </a:rPr>
                        <a:t>Valutazione estensiva di efficacia/sostenibilità</a:t>
                      </a:r>
                      <a:r>
                        <a:rPr lang="it-IT" sz="1000" dirty="0">
                          <a:latin typeface="Arial"/>
                          <a:ea typeface="Times New Roman"/>
                          <a:cs typeface="Arial"/>
                        </a:rPr>
                        <a:t>: tecnica – ambientale -economica - sociale </a:t>
                      </a:r>
                      <a:endParaRPr lang="it-IT" sz="1100" dirty="0">
                        <a:latin typeface="Arial"/>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r>
            </a:tbl>
          </a:graphicData>
        </a:graphic>
      </p:graphicFrame>
      <p:sp>
        <p:nvSpPr>
          <p:cNvPr id="13" name="Rettangolo 12"/>
          <p:cNvSpPr/>
          <p:nvPr/>
        </p:nvSpPr>
        <p:spPr>
          <a:xfrm>
            <a:off x="6228184" y="1772816"/>
            <a:ext cx="2592288" cy="3231654"/>
          </a:xfrm>
          <a:prstGeom prst="rect">
            <a:avLst/>
          </a:prstGeom>
        </p:spPr>
        <p:txBody>
          <a:bodyPr wrap="square">
            <a:spAutoFit/>
          </a:bodyPr>
          <a:lstStyle/>
          <a:p>
            <a:r>
              <a:rPr lang="it-IT" sz="1800" dirty="0" smtClean="0"/>
              <a:t>Il Piano Urbano della Mobilità Sostenibile introduce un cambiamento di approccio alla pianificazione attribuendo  </a:t>
            </a:r>
            <a:r>
              <a:rPr lang="it-IT" sz="1800" b="1" dirty="0" smtClean="0"/>
              <a:t>centralità alla partecipazione  </a:t>
            </a:r>
            <a:r>
              <a:rPr lang="it-IT" sz="1800" dirty="0" smtClean="0"/>
              <a:t>di</a:t>
            </a:r>
            <a:r>
              <a:rPr lang="it-IT" sz="1800" b="1" dirty="0" smtClean="0"/>
              <a:t> </a:t>
            </a:r>
            <a:r>
              <a:rPr lang="it-IT" sz="1800" dirty="0" smtClean="0"/>
              <a:t>cittadini e </a:t>
            </a:r>
            <a:r>
              <a:rPr lang="it-IT" sz="1800" dirty="0" err="1" smtClean="0"/>
              <a:t>stakeholders</a:t>
            </a:r>
            <a:endParaRPr lang="it-IT" sz="1800" dirty="0" smtClean="0"/>
          </a:p>
          <a:p>
            <a:endParaRPr lang="it-IT" sz="1800" dirty="0" smtClean="0"/>
          </a:p>
          <a:p>
            <a:endParaRPr lang="it-IT"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200" b="1" dirty="0">
                <a:solidFill>
                  <a:schemeClr val="bg1"/>
                </a:solidFill>
                <a:latin typeface="Calibri" pitchFamily="34" charset="0"/>
              </a:rPr>
              <a:t>Innovare regole e norme: il Protocollo città e il Tavolo tecnico al MIT </a:t>
            </a:r>
          </a:p>
          <a:p>
            <a:pPr algn="ctr">
              <a:defRPr/>
            </a:pPr>
            <a:r>
              <a:rPr lang="it-IT" sz="4000" b="1" kern="0" dirty="0">
                <a:solidFill>
                  <a:schemeClr val="bg1"/>
                </a:solidFill>
                <a:latin typeface="Calibri" pitchFamily="34" charset="0"/>
              </a:rPr>
              <a:t/>
            </a:r>
            <a:br>
              <a:rPr lang="it-IT" sz="40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26627"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10" name="Rettangolo 9"/>
          <p:cNvSpPr/>
          <p:nvPr/>
        </p:nvSpPr>
        <p:spPr>
          <a:xfrm>
            <a:off x="252413" y="1428750"/>
            <a:ext cx="8748712" cy="87312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eaLnBrk="1" fontAlgn="auto" hangingPunct="1">
              <a:spcBef>
                <a:spcPts val="0"/>
              </a:spcBef>
              <a:spcAft>
                <a:spcPts val="0"/>
              </a:spcAft>
              <a:defRPr/>
            </a:pPr>
            <a:r>
              <a:rPr lang="it-IT" sz="1600" b="1" kern="0" dirty="0">
                <a:solidFill>
                  <a:srgbClr val="7F7F7F"/>
                </a:solidFill>
                <a:ea typeface="+mn-ea"/>
              </a:rPr>
              <a:t>PIANO NAZIONALE DELLA LOGISTICA E DEI TRASPORTI DELLE MERCI IN AMBITO URBANO - </a:t>
            </a:r>
            <a:r>
              <a:rPr lang="it-IT" sz="1600" kern="0" dirty="0">
                <a:solidFill>
                  <a:srgbClr val="7F7F7F"/>
                </a:solidFill>
                <a:ea typeface="+mn-ea"/>
              </a:rPr>
              <a:t>Protocollo d’intesa sottoscritto tra Milano, Napoli, Torino e Ministero delle Infrastrutture e Trasporti. Al Tavolo Tecnico partecipano anche Roma e Bologna. </a:t>
            </a:r>
          </a:p>
        </p:txBody>
      </p:sp>
      <p:sp>
        <p:nvSpPr>
          <p:cNvPr id="11" name="Rettangolo 10"/>
          <p:cNvSpPr/>
          <p:nvPr/>
        </p:nvSpPr>
        <p:spPr>
          <a:xfrm>
            <a:off x="250825" y="2365375"/>
            <a:ext cx="8750300" cy="315118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180975" indent="-180975" fontAlgn="auto">
              <a:spcBef>
                <a:spcPts val="600"/>
              </a:spcBef>
              <a:spcAft>
                <a:spcPts val="0"/>
              </a:spcAft>
              <a:defRPr/>
            </a:pPr>
            <a:endParaRPr lang="it-IT" sz="1600" u="sng" kern="0" dirty="0">
              <a:solidFill>
                <a:sysClr val="windowText" lastClr="000000"/>
              </a:solidFill>
              <a:ea typeface="+mn-ea"/>
              <a:cs typeface="Times New Roman" pitchFamily="18" charset="0"/>
            </a:endParaRPr>
          </a:p>
          <a:p>
            <a:pPr marL="180975" indent="-180975" fontAlgn="auto">
              <a:spcBef>
                <a:spcPts val="600"/>
              </a:spcBef>
              <a:spcAft>
                <a:spcPts val="0"/>
              </a:spcAft>
              <a:defRPr/>
            </a:pPr>
            <a:r>
              <a:rPr lang="it-IT" sz="1600" u="sng" kern="0" dirty="0">
                <a:solidFill>
                  <a:sysClr val="windowText" lastClr="000000"/>
                </a:solidFill>
                <a:ea typeface="+mn-ea"/>
                <a:cs typeface="Times New Roman" pitchFamily="18" charset="0"/>
              </a:rPr>
              <a:t>OBIETTIVI, METODI, CRITERI</a:t>
            </a:r>
          </a:p>
          <a:p>
            <a:pPr marL="180975" indent="-180975" fontAlgn="auto">
              <a:spcBef>
                <a:spcPts val="600"/>
              </a:spcBef>
              <a:spcAft>
                <a:spcPts val="0"/>
              </a:spcAft>
              <a:buFont typeface="Arial" pitchFamily="34" charset="0"/>
              <a:buChar char="•"/>
              <a:defRPr/>
            </a:pPr>
            <a:r>
              <a:rPr lang="it-IT" sz="1600" b="1" kern="0" dirty="0">
                <a:solidFill>
                  <a:sysClr val="windowText" lastClr="000000"/>
                </a:solidFill>
                <a:ea typeface="+mn-ea"/>
                <a:cs typeface="Times New Roman" pitchFamily="18" charset="0"/>
              </a:rPr>
              <a:t>Obiettivi ambientali ed economici</a:t>
            </a:r>
            <a:r>
              <a:rPr lang="it-IT" sz="1600" kern="0" dirty="0">
                <a:solidFill>
                  <a:sysClr val="windowText" lastClr="000000"/>
                </a:solidFill>
                <a:ea typeface="+mn-ea"/>
                <a:cs typeface="Times New Roman" pitchFamily="18" charset="0"/>
              </a:rPr>
              <a:t>: efficienza energetica, riduzione dei gas serra e della congestione dello spazio urbano; efficienze ed economie di scala, riduzione dei costi </a:t>
            </a:r>
          </a:p>
          <a:p>
            <a:pPr marL="180975" indent="-180975" fontAlgn="auto">
              <a:spcBef>
                <a:spcPts val="600"/>
              </a:spcBef>
              <a:spcAft>
                <a:spcPts val="0"/>
              </a:spcAft>
              <a:buFont typeface="Arial" pitchFamily="34" charset="0"/>
              <a:buChar char="•"/>
              <a:defRPr/>
            </a:pPr>
            <a:r>
              <a:rPr lang="it-IT" sz="1600" b="1" kern="0" dirty="0">
                <a:solidFill>
                  <a:sysClr val="windowText" lastClr="000000"/>
                </a:solidFill>
                <a:ea typeface="+mn-ea"/>
                <a:cs typeface="Times New Roman" pitchFamily="18" charset="0"/>
              </a:rPr>
              <a:t>Metodi</a:t>
            </a:r>
            <a:r>
              <a:rPr lang="it-IT" sz="1600" kern="0" dirty="0">
                <a:solidFill>
                  <a:sysClr val="windowText" lastClr="000000"/>
                </a:solidFill>
                <a:ea typeface="+mn-ea"/>
                <a:cs typeface="Times New Roman" pitchFamily="18" charset="0"/>
              </a:rPr>
              <a:t>: coinvolgimento delle categorie interessate, adesione degli operatori incentivata e non obbligatoria, non esclusività dei servizi accreditati nel principio della libera concorrenza;</a:t>
            </a:r>
          </a:p>
          <a:p>
            <a:pPr marL="180975" indent="-180975" fontAlgn="auto">
              <a:spcBef>
                <a:spcPts val="600"/>
              </a:spcBef>
              <a:spcAft>
                <a:spcPts val="0"/>
              </a:spcAft>
              <a:buFont typeface="Arial" pitchFamily="34" charset="0"/>
              <a:buChar char="•"/>
              <a:defRPr/>
            </a:pPr>
            <a:r>
              <a:rPr lang="it-IT" sz="1600" b="1" kern="0" dirty="0">
                <a:solidFill>
                  <a:sysClr val="windowText" lastClr="000000"/>
                </a:solidFill>
                <a:ea typeface="+mn-ea"/>
                <a:cs typeface="Times New Roman" pitchFamily="18" charset="0"/>
              </a:rPr>
              <a:t>Criteri guida</a:t>
            </a:r>
            <a:r>
              <a:rPr lang="it-IT" sz="1600" kern="0" dirty="0">
                <a:solidFill>
                  <a:sysClr val="windowText" lastClr="000000"/>
                </a:solidFill>
                <a:ea typeface="+mn-ea"/>
                <a:cs typeface="Times New Roman" pitchFamily="18" charset="0"/>
              </a:rPr>
              <a:t>: </a:t>
            </a:r>
            <a:r>
              <a:rPr lang="it-IT" sz="1600" kern="0" dirty="0" err="1">
                <a:solidFill>
                  <a:sysClr val="windowText" lastClr="000000"/>
                </a:solidFill>
                <a:ea typeface="+mn-ea"/>
                <a:cs typeface="Times New Roman" pitchFamily="18" charset="0"/>
              </a:rPr>
              <a:t>autosostenibilità</a:t>
            </a:r>
            <a:r>
              <a:rPr lang="it-IT" sz="1600" kern="0" dirty="0">
                <a:solidFill>
                  <a:sysClr val="windowText" lastClr="000000"/>
                </a:solidFill>
                <a:ea typeface="+mn-ea"/>
                <a:cs typeface="Times New Roman" pitchFamily="18" charset="0"/>
              </a:rPr>
              <a:t> economica e finanziaria; fertilizzazione tecnologica, impiego di soluzioni interoperabili, accessibilità degli applicativi</a:t>
            </a:r>
            <a:r>
              <a:rPr lang="it-IT" sz="1600" kern="0" dirty="0">
                <a:solidFill>
                  <a:sysClr val="windowText" lastClr="000000"/>
                </a:solidFill>
                <a:ea typeface="+mn-ea"/>
              </a:rPr>
              <a:t> </a:t>
            </a:r>
          </a:p>
          <a:p>
            <a:pPr marL="180975" indent="-180975" fontAlgn="auto">
              <a:spcBef>
                <a:spcPts val="600"/>
              </a:spcBef>
              <a:spcAft>
                <a:spcPts val="0"/>
              </a:spcAft>
              <a:buFont typeface="Arial" pitchFamily="34" charset="0"/>
              <a:buNone/>
              <a:defRPr/>
            </a:pPr>
            <a:r>
              <a:rPr lang="it-IT" sz="1600" b="1" u="sng" kern="0" dirty="0">
                <a:solidFill>
                  <a:srgbClr val="000000"/>
                </a:solidFill>
                <a:ea typeface="+mn-ea"/>
              </a:rPr>
              <a:t>AZIONI IN CORSO</a:t>
            </a:r>
            <a:r>
              <a:rPr lang="it-IT" sz="1600" kern="0" dirty="0">
                <a:solidFill>
                  <a:srgbClr val="000000"/>
                </a:solidFill>
                <a:ea typeface="+mn-ea"/>
              </a:rPr>
              <a:t> </a:t>
            </a:r>
          </a:p>
          <a:p>
            <a:pPr marL="180975" indent="-180975" fontAlgn="auto">
              <a:spcBef>
                <a:spcPts val="600"/>
              </a:spcBef>
              <a:spcAft>
                <a:spcPts val="0"/>
              </a:spcAft>
              <a:buFont typeface="Arial" pitchFamily="34" charset="0"/>
              <a:buNone/>
              <a:defRPr/>
            </a:pPr>
            <a:r>
              <a:rPr lang="it-IT" sz="1600" b="1" kern="0" dirty="0">
                <a:solidFill>
                  <a:srgbClr val="000000"/>
                </a:solidFill>
                <a:ea typeface="+mn-ea"/>
              </a:rPr>
              <a:t>Nuove proposte normative e regolamentari per la </a:t>
            </a:r>
            <a:r>
              <a:rPr lang="it-IT" sz="1600" b="1" kern="0" dirty="0" err="1">
                <a:solidFill>
                  <a:srgbClr val="000000"/>
                </a:solidFill>
                <a:ea typeface="+mn-ea"/>
              </a:rPr>
              <a:t>City-Logistic</a:t>
            </a:r>
            <a:r>
              <a:rPr lang="it-IT" sz="1600" kern="0" dirty="0">
                <a:solidFill>
                  <a:srgbClr val="000000"/>
                </a:solidFill>
                <a:ea typeface="+mn-ea"/>
              </a:rPr>
              <a:t> (carico/scarico merci  e ZTL) </a:t>
            </a:r>
          </a:p>
          <a:p>
            <a:pPr marL="180975" indent="-180975" fontAlgn="auto">
              <a:spcBef>
                <a:spcPts val="600"/>
              </a:spcBef>
              <a:spcAft>
                <a:spcPts val="0"/>
              </a:spcAft>
              <a:buFont typeface="Arial" pitchFamily="34" charset="0"/>
              <a:buChar char="•"/>
              <a:defRPr/>
            </a:pPr>
            <a:endParaRPr lang="it-IT" sz="1600" kern="0" dirty="0">
              <a:solidFill>
                <a:sysClr val="windowText" lastClr="000000"/>
              </a:solidFill>
              <a:ea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2800" b="1" dirty="0">
                <a:solidFill>
                  <a:schemeClr val="bg1"/>
                </a:solidFill>
                <a:latin typeface="Calibri" pitchFamily="34" charset="0"/>
              </a:rPr>
              <a:t>Facilitare il confronto e l’iniziativa degli operatori. </a:t>
            </a:r>
          </a:p>
          <a:p>
            <a:pPr>
              <a:defRPr/>
            </a:pPr>
            <a:r>
              <a:rPr lang="it-IT" sz="2800" b="1" dirty="0">
                <a:solidFill>
                  <a:schemeClr val="bg1"/>
                </a:solidFill>
                <a:latin typeface="Calibri" pitchFamily="34" charset="0"/>
              </a:rPr>
              <a:t>Il Tavolo Logistica Milano, l’Indagine sulle merci. </a:t>
            </a:r>
          </a:p>
          <a:p>
            <a:pPr algn="ctr">
              <a:defRPr/>
            </a:pP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27651"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14" name="Rettangolo 13"/>
          <p:cNvSpPr/>
          <p:nvPr/>
        </p:nvSpPr>
        <p:spPr>
          <a:xfrm>
            <a:off x="323850" y="1557338"/>
            <a:ext cx="8462963" cy="115252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just" fontAlgn="auto">
              <a:spcBef>
                <a:spcPct val="50000"/>
              </a:spcBef>
              <a:spcAft>
                <a:spcPts val="0"/>
              </a:spcAft>
              <a:defRPr/>
            </a:pPr>
            <a:r>
              <a:rPr lang="it-IT" sz="1800" kern="0" dirty="0">
                <a:solidFill>
                  <a:sysClr val="windowText" lastClr="000000"/>
                </a:solidFill>
                <a:ea typeface="+mn-ea"/>
              </a:rPr>
              <a:t>Il PUMS definisce le linee guida strategiche per l'attuazione di misure infrastrutturali, tecnologiche, gestionali e amministrative per la razionalizzazione delle logistica urbana delle merci. Il Tavolo interassessorile Logistica Milano, coinvolge operatori e attori locali nel loro sviluppo. </a:t>
            </a:r>
            <a:endParaRPr lang="it-IT" sz="2000" kern="0" dirty="0">
              <a:solidFill>
                <a:sysClr val="windowText" lastClr="000000"/>
              </a:solidFill>
              <a:latin typeface="Calibri"/>
              <a:ea typeface="+mn-ea"/>
            </a:endParaRPr>
          </a:p>
        </p:txBody>
      </p:sp>
      <p:sp>
        <p:nvSpPr>
          <p:cNvPr id="15" name="Rettangolo 14"/>
          <p:cNvSpPr/>
          <p:nvPr/>
        </p:nvSpPr>
        <p:spPr>
          <a:xfrm>
            <a:off x="5435600" y="2781300"/>
            <a:ext cx="3351213" cy="280828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ct val="50000"/>
              </a:spcBef>
              <a:spcAft>
                <a:spcPts val="0"/>
              </a:spcAft>
              <a:defRPr/>
            </a:pPr>
            <a:r>
              <a:rPr lang="it-IT" sz="2000" kern="0">
                <a:solidFill>
                  <a:sysClr val="windowText" lastClr="000000"/>
                </a:solidFill>
                <a:ea typeface="Times New Roman" pitchFamily="18" charset="0"/>
                <a:cs typeface="Arial" pitchFamily="34" charset="0"/>
              </a:rPr>
              <a:t>Indagine campionaria presso i rivenditori, finalizzata alla ricostruzione dei flussi delle merci e alla quantificazione delle esigenze logistiche degli operatori.</a:t>
            </a:r>
          </a:p>
        </p:txBody>
      </p:sp>
      <p:pic>
        <p:nvPicPr>
          <p:cNvPr id="27654" name="Picture 8" descr="http://images.roma.corriereobjects.it/media/foto/2010/11/25/merciJpeg2.jpg"/>
          <p:cNvPicPr>
            <a:picLocks noChangeAspect="1" noChangeArrowheads="1"/>
          </p:cNvPicPr>
          <p:nvPr/>
        </p:nvPicPr>
        <p:blipFill>
          <a:blip r:embed="rId3"/>
          <a:srcRect/>
          <a:stretch>
            <a:fillRect/>
          </a:stretch>
        </p:blipFill>
        <p:spPr bwMode="auto">
          <a:xfrm>
            <a:off x="323850" y="2781300"/>
            <a:ext cx="2078038" cy="1458913"/>
          </a:xfrm>
          <a:prstGeom prst="rect">
            <a:avLst/>
          </a:prstGeom>
          <a:noFill/>
          <a:ln w="9525">
            <a:solidFill>
              <a:srgbClr val="BFBFBF"/>
            </a:solidFill>
            <a:miter lim="800000"/>
            <a:headEnd/>
            <a:tailEnd/>
          </a:ln>
        </p:spPr>
      </p:pic>
      <p:pic>
        <p:nvPicPr>
          <p:cNvPr id="27655" name="Picture 20" descr="http://www.agits.com/images/portfolio/abbigliamento-1.jpg"/>
          <p:cNvPicPr>
            <a:picLocks noChangeAspect="1" noChangeArrowheads="1"/>
          </p:cNvPicPr>
          <p:nvPr/>
        </p:nvPicPr>
        <p:blipFill>
          <a:blip r:embed="rId4"/>
          <a:srcRect/>
          <a:stretch>
            <a:fillRect/>
          </a:stretch>
        </p:blipFill>
        <p:spPr bwMode="auto">
          <a:xfrm>
            <a:off x="323850" y="4076700"/>
            <a:ext cx="2078038" cy="1558925"/>
          </a:xfrm>
          <a:prstGeom prst="rect">
            <a:avLst/>
          </a:prstGeom>
          <a:noFill/>
          <a:ln w="9525">
            <a:solidFill>
              <a:srgbClr val="BFBFBF"/>
            </a:solidFill>
            <a:miter lim="800000"/>
            <a:headEnd/>
            <a:tailEnd/>
          </a:ln>
        </p:spPr>
      </p:pic>
      <p:pic>
        <p:nvPicPr>
          <p:cNvPr id="27656" name="Picture 2" descr="https://encrypted-tbn1.gstatic.com/images?q=tbn:ANd9GcRwNDQ-bOJGl2at1JOwLqTcVaNjBrPT1OBmT6kDdmTAve0Ngnr5"/>
          <p:cNvPicPr>
            <a:picLocks noChangeAspect="1" noChangeArrowheads="1"/>
          </p:cNvPicPr>
          <p:nvPr/>
        </p:nvPicPr>
        <p:blipFill>
          <a:blip r:embed="rId5"/>
          <a:srcRect/>
          <a:stretch>
            <a:fillRect/>
          </a:stretch>
        </p:blipFill>
        <p:spPr bwMode="auto">
          <a:xfrm>
            <a:off x="1908175" y="2924175"/>
            <a:ext cx="3311525" cy="2195513"/>
          </a:xfrm>
          <a:prstGeom prst="rect">
            <a:avLst/>
          </a:prstGeom>
          <a:noFill/>
          <a:ln w="9525">
            <a:solidFill>
              <a:srgbClr val="BFBFBF"/>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2600" b="1" dirty="0">
                <a:solidFill>
                  <a:schemeClr val="bg1"/>
                </a:solidFill>
                <a:latin typeface="Calibri" pitchFamily="34" charset="0"/>
              </a:rPr>
              <a:t>Controllo e tracciatura degli accessi per i mezzi pesanti e per il trasporto di merci pericolose, verso la Low </a:t>
            </a:r>
            <a:r>
              <a:rPr lang="it-IT" sz="2600" b="1" dirty="0" err="1">
                <a:solidFill>
                  <a:schemeClr val="bg1"/>
                </a:solidFill>
                <a:latin typeface="Calibri" pitchFamily="34" charset="0"/>
              </a:rPr>
              <a:t>Emission</a:t>
            </a:r>
            <a:r>
              <a:rPr lang="it-IT" sz="2600" b="1" dirty="0">
                <a:solidFill>
                  <a:schemeClr val="bg1"/>
                </a:solidFill>
                <a:latin typeface="Calibri" pitchFamily="34" charset="0"/>
              </a:rPr>
              <a:t> Zone. </a:t>
            </a:r>
            <a:endParaRPr lang="it-IT" sz="2600" dirty="0">
              <a:solidFill>
                <a:schemeClr val="bg1"/>
              </a:solidFill>
              <a:latin typeface="Calibri" pitchFamily="34" charset="0"/>
              <a:ea typeface="Gotham Book"/>
              <a:cs typeface="Gotham Book"/>
            </a:endParaRPr>
          </a:p>
          <a:p>
            <a:pPr algn="ctr">
              <a:defRPr/>
            </a:pP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28675"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11" name="Rettangolo 10"/>
          <p:cNvSpPr/>
          <p:nvPr/>
        </p:nvSpPr>
        <p:spPr>
          <a:xfrm>
            <a:off x="250825" y="1412875"/>
            <a:ext cx="4678363" cy="41767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lstStyle/>
          <a:p>
            <a:pPr algn="just" fontAlgn="auto">
              <a:spcBef>
                <a:spcPct val="50000"/>
              </a:spcBef>
              <a:spcAft>
                <a:spcPts val="0"/>
              </a:spcAft>
              <a:defRPr/>
            </a:pPr>
            <a:r>
              <a:rPr lang="it-IT" sz="1400" kern="0" dirty="0">
                <a:solidFill>
                  <a:sysClr val="windowText" lastClr="000000"/>
                </a:solidFill>
                <a:ea typeface="+mn-ea"/>
              </a:rPr>
              <a:t>Il Comune di Milano sta sviluppando il progetto di un’infrastruttura di varchi elettronici (96) per il controllo degli accessi, prossima al confine comunale. </a:t>
            </a:r>
          </a:p>
          <a:p>
            <a:pPr algn="just" fontAlgn="auto">
              <a:spcBef>
                <a:spcPct val="50000"/>
              </a:spcBef>
              <a:spcAft>
                <a:spcPts val="0"/>
              </a:spcAft>
              <a:defRPr/>
            </a:pPr>
            <a:r>
              <a:rPr lang="it-IT" sz="1400" kern="0" dirty="0">
                <a:solidFill>
                  <a:sysClr val="windowText" lastClr="000000"/>
                </a:solidFill>
                <a:ea typeface="+mn-ea"/>
              </a:rPr>
              <a:t>La Prima fase del progetto prevede l’installazione dei primi 20 varchi (già installati), la fornitura di OBU e vetrofanie ad un migliaio di mezzi pesanti. Gli OBU sono tecnologie di tracciamento delle percorrenze e le vetrofanie servono a caratterizzare i mezzi dal punto di vista delle emissioni inquinanti.</a:t>
            </a:r>
          </a:p>
          <a:p>
            <a:pPr algn="just" fontAlgn="auto">
              <a:spcBef>
                <a:spcPct val="50000"/>
              </a:spcBef>
              <a:spcAft>
                <a:spcPts val="0"/>
              </a:spcAft>
              <a:defRPr/>
            </a:pPr>
            <a:r>
              <a:rPr lang="it-IT" sz="1400" kern="0" dirty="0">
                <a:solidFill>
                  <a:sysClr val="windowText" lastClr="000000"/>
                </a:solidFill>
                <a:ea typeface="+mn-ea"/>
              </a:rPr>
              <a:t>Il progetto è stato attivato grazie a fondi del Ministero Ambiente (Progetto CONVERSE) e a fondi POR, Comm. EU/Regione Lombardia (Progetto INFOMOBILITÀ). </a:t>
            </a:r>
          </a:p>
          <a:p>
            <a:pPr algn="just" fontAlgn="auto">
              <a:spcBef>
                <a:spcPct val="50000"/>
              </a:spcBef>
              <a:spcAft>
                <a:spcPts val="0"/>
              </a:spcAft>
              <a:defRPr/>
            </a:pPr>
            <a:r>
              <a:rPr lang="it-IT" sz="1400" kern="0" dirty="0">
                <a:solidFill>
                  <a:sysClr val="windowText" lastClr="000000"/>
                </a:solidFill>
                <a:ea typeface="+mn-ea"/>
              </a:rPr>
              <a:t>La Seconda fase del progetto (grazie a fondi Ministero </a:t>
            </a:r>
            <a:r>
              <a:rPr lang="it-IT" sz="1400" kern="0" dirty="0" err="1">
                <a:solidFill>
                  <a:sysClr val="windowText" lastClr="000000"/>
                </a:solidFill>
                <a:ea typeface="+mn-ea"/>
              </a:rPr>
              <a:t>Infr</a:t>
            </a:r>
            <a:r>
              <a:rPr lang="it-IT" sz="1400" kern="0" dirty="0">
                <a:solidFill>
                  <a:sysClr val="windowText" lastClr="000000"/>
                </a:solidFill>
                <a:ea typeface="+mn-ea"/>
              </a:rPr>
              <a:t>. Trasporti, in fase di conferma, Progetto MERCI PERICOLOSE) permetterà di completare la corona dei varchi, intorno alla città e, come per la prima fase, i mezzi saranno controllati da telecamere, OBU, vetrofanie.</a:t>
            </a:r>
          </a:p>
        </p:txBody>
      </p:sp>
      <p:pic>
        <p:nvPicPr>
          <p:cNvPr id="28677" name="Picture 11"/>
          <p:cNvPicPr>
            <a:picLocks noChangeAspect="1" noChangeArrowheads="1"/>
          </p:cNvPicPr>
          <p:nvPr/>
        </p:nvPicPr>
        <p:blipFill>
          <a:blip r:embed="rId3"/>
          <a:srcRect/>
          <a:stretch>
            <a:fillRect/>
          </a:stretch>
        </p:blipFill>
        <p:spPr bwMode="auto">
          <a:xfrm>
            <a:off x="5062538" y="1411288"/>
            <a:ext cx="3729037"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2600" b="1" dirty="0">
                <a:solidFill>
                  <a:schemeClr val="bg1"/>
                </a:solidFill>
                <a:latin typeface="Calibri" pitchFamily="34" charset="0"/>
              </a:rPr>
              <a:t>Controllo e tracciatura degli accessi per i mezzi pesanti e per il trasporto di merci pericolose, verso la Low </a:t>
            </a:r>
            <a:r>
              <a:rPr lang="it-IT" sz="2600" b="1" dirty="0" err="1">
                <a:solidFill>
                  <a:schemeClr val="bg1"/>
                </a:solidFill>
                <a:latin typeface="Calibri" pitchFamily="34" charset="0"/>
              </a:rPr>
              <a:t>Emission</a:t>
            </a:r>
            <a:r>
              <a:rPr lang="it-IT" sz="2600" b="1" dirty="0">
                <a:solidFill>
                  <a:schemeClr val="bg1"/>
                </a:solidFill>
                <a:latin typeface="Calibri" pitchFamily="34" charset="0"/>
              </a:rPr>
              <a:t> Zone. </a:t>
            </a:r>
            <a:endParaRPr lang="it-IT" sz="2600" dirty="0">
              <a:solidFill>
                <a:schemeClr val="bg1"/>
              </a:solidFill>
              <a:latin typeface="Calibri" pitchFamily="34" charset="0"/>
              <a:ea typeface="Gotham Book"/>
              <a:cs typeface="Gotham Book"/>
            </a:endParaRPr>
          </a:p>
          <a:p>
            <a:pPr algn="ctr">
              <a:defRPr/>
            </a:pP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29699"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9" name="Rettangolo 8"/>
          <p:cNvSpPr/>
          <p:nvPr/>
        </p:nvSpPr>
        <p:spPr>
          <a:xfrm>
            <a:off x="250825" y="1412875"/>
            <a:ext cx="4678363" cy="410368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lstStyle/>
          <a:p>
            <a:pPr algn="just" fontAlgn="auto">
              <a:spcBef>
                <a:spcPct val="50000"/>
              </a:spcBef>
              <a:spcAft>
                <a:spcPts val="0"/>
              </a:spcAft>
              <a:defRPr/>
            </a:pPr>
            <a:r>
              <a:rPr lang="it-IT" sz="1400" kern="0" dirty="0">
                <a:solidFill>
                  <a:srgbClr val="000000"/>
                </a:solidFill>
                <a:ea typeface="+mn-ea"/>
              </a:rPr>
              <a:t>La corona di varchi realizzata per il progetto merci pericolose, potrà poi essere utilizzata in maniera mirata anche per il controllo e la gestione dei Bus Turistici, per il controllo dei veicoli più inquinanti, per la gestione dei veicoli commerciali, ispirandosi ad esperienze come quella  della LEZ della Grande Londra. </a:t>
            </a:r>
            <a:r>
              <a:rPr lang="it-IT" sz="1400" kern="0" dirty="0">
                <a:solidFill>
                  <a:sysClr val="windowText" lastClr="000000"/>
                </a:solidFill>
                <a:ea typeface="+mn-ea"/>
              </a:rPr>
              <a:t>La definizione delle regole sarà oggetto di confronto esterno e andrà concordata con i Ministeri coinvolti e la Regione. </a:t>
            </a:r>
          </a:p>
          <a:p>
            <a:pPr algn="just" fontAlgn="auto">
              <a:spcBef>
                <a:spcPct val="50000"/>
              </a:spcBef>
              <a:spcAft>
                <a:spcPts val="0"/>
              </a:spcAft>
              <a:defRPr/>
            </a:pPr>
            <a:r>
              <a:rPr lang="it-IT" sz="1400" b="1" kern="0" dirty="0">
                <a:solidFill>
                  <a:sysClr val="windowText" lastClr="000000"/>
                </a:solidFill>
                <a:ea typeface="+mn-ea"/>
              </a:rPr>
              <a:t>Funzionalità attivabili </a:t>
            </a:r>
          </a:p>
          <a:p>
            <a:pPr algn="just" fontAlgn="auto">
              <a:spcBef>
                <a:spcPct val="50000"/>
              </a:spcBef>
              <a:spcAft>
                <a:spcPts val="0"/>
              </a:spcAft>
              <a:buFont typeface="Wingdings" pitchFamily="2" charset="2"/>
              <a:buChar char="ü"/>
              <a:defRPr/>
            </a:pPr>
            <a:r>
              <a:rPr lang="it-IT" sz="1400" kern="0" dirty="0">
                <a:solidFill>
                  <a:sysClr val="windowText" lastClr="000000"/>
                </a:solidFill>
                <a:ea typeface="+mn-ea"/>
              </a:rPr>
              <a:t>Controllo categoria Euro e dimensione per veicoli merci e veicoli privati in accesso; </a:t>
            </a:r>
          </a:p>
          <a:p>
            <a:pPr algn="just" fontAlgn="auto">
              <a:spcBef>
                <a:spcPct val="50000"/>
              </a:spcBef>
              <a:spcAft>
                <a:spcPts val="0"/>
              </a:spcAft>
              <a:buFont typeface="Wingdings" pitchFamily="2" charset="2"/>
              <a:buChar char="ü"/>
              <a:defRPr/>
            </a:pPr>
            <a:r>
              <a:rPr lang="it-IT" sz="1400" kern="0" dirty="0">
                <a:solidFill>
                  <a:sysClr val="windowText" lastClr="000000"/>
                </a:solidFill>
                <a:ea typeface="+mn-ea"/>
              </a:rPr>
              <a:t>Controllo e tracciatura itinerari Merci Pericolose e Bus Turistici. </a:t>
            </a:r>
          </a:p>
          <a:p>
            <a:pPr algn="just" fontAlgn="auto">
              <a:spcBef>
                <a:spcPct val="50000"/>
              </a:spcBef>
              <a:spcAft>
                <a:spcPts val="0"/>
              </a:spcAft>
              <a:defRPr/>
            </a:pPr>
            <a:r>
              <a:rPr lang="it-IT" sz="1400" b="1" kern="0" dirty="0">
                <a:solidFill>
                  <a:sysClr val="windowText" lastClr="000000"/>
                </a:solidFill>
                <a:ea typeface="+mn-ea"/>
              </a:rPr>
              <a:t>Elementi da definire</a:t>
            </a:r>
          </a:p>
          <a:p>
            <a:pPr algn="just" fontAlgn="auto">
              <a:spcBef>
                <a:spcPct val="50000"/>
              </a:spcBef>
              <a:spcAft>
                <a:spcPts val="0"/>
              </a:spcAft>
              <a:buFont typeface="Wingdings" pitchFamily="2" charset="2"/>
              <a:buChar char="ü"/>
              <a:defRPr/>
            </a:pPr>
            <a:r>
              <a:rPr lang="it-IT" sz="1400" kern="0" dirty="0">
                <a:solidFill>
                  <a:sysClr val="windowText" lastClr="000000"/>
                </a:solidFill>
                <a:ea typeface="+mn-ea"/>
              </a:rPr>
              <a:t>regole dimensionali, ambientali per l’accesso;</a:t>
            </a:r>
          </a:p>
          <a:p>
            <a:pPr algn="just" fontAlgn="auto">
              <a:spcBef>
                <a:spcPct val="50000"/>
              </a:spcBef>
              <a:spcAft>
                <a:spcPts val="0"/>
              </a:spcAft>
              <a:buFont typeface="Wingdings" pitchFamily="2" charset="2"/>
              <a:buChar char="ü"/>
              <a:defRPr/>
            </a:pPr>
            <a:r>
              <a:rPr lang="it-IT" sz="1400" kern="0" dirty="0">
                <a:solidFill>
                  <a:sysClr val="windowText" lastClr="000000"/>
                </a:solidFill>
                <a:ea typeface="+mn-ea"/>
              </a:rPr>
              <a:t>limitazioni, eccezioni, sanzioni;</a:t>
            </a:r>
          </a:p>
        </p:txBody>
      </p:sp>
      <p:pic>
        <p:nvPicPr>
          <p:cNvPr id="29701" name="Picture 11"/>
          <p:cNvPicPr>
            <a:picLocks noChangeAspect="1" noChangeArrowheads="1"/>
          </p:cNvPicPr>
          <p:nvPr/>
        </p:nvPicPr>
        <p:blipFill>
          <a:blip r:embed="rId3"/>
          <a:srcRect/>
          <a:stretch>
            <a:fillRect/>
          </a:stretch>
        </p:blipFill>
        <p:spPr bwMode="auto">
          <a:xfrm>
            <a:off x="5081588" y="1411288"/>
            <a:ext cx="3729037"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lgn="ctr">
              <a:defRPr/>
            </a:pPr>
            <a:r>
              <a:rPr lang="it-IT" sz="3200" b="1" dirty="0">
                <a:solidFill>
                  <a:schemeClr val="bg1"/>
                </a:solidFill>
                <a:latin typeface="Calibri" pitchFamily="34" charset="0"/>
              </a:rPr>
              <a:t>Gestione del carico/scarico. </a:t>
            </a:r>
          </a:p>
          <a:p>
            <a:pPr algn="ctr">
              <a:defRPr/>
            </a:pPr>
            <a:r>
              <a:rPr lang="it-IT" sz="3200" b="1" dirty="0">
                <a:solidFill>
                  <a:schemeClr val="bg1"/>
                </a:solidFill>
                <a:latin typeface="Calibri" pitchFamily="34" charset="0"/>
              </a:rPr>
              <a:t>Spazi e tecnologie dedicate </a:t>
            </a:r>
          </a:p>
          <a:p>
            <a:pPr>
              <a:defRPr/>
            </a:pPr>
            <a:endParaRPr lang="it-IT" sz="2600" dirty="0">
              <a:solidFill>
                <a:schemeClr val="bg1"/>
              </a:solidFill>
              <a:latin typeface="Calibri" pitchFamily="34" charset="0"/>
              <a:ea typeface="Gotham Book"/>
              <a:cs typeface="Gotham Book"/>
            </a:endParaRPr>
          </a:p>
          <a:p>
            <a:pPr algn="ctr">
              <a:defRPr/>
            </a:pP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30723"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pic>
        <p:nvPicPr>
          <p:cNvPr id="30724" name="Immagine 6" descr="ges.png"/>
          <p:cNvPicPr>
            <a:picLocks noChangeAspect="1"/>
          </p:cNvPicPr>
          <p:nvPr/>
        </p:nvPicPr>
        <p:blipFill>
          <a:blip r:embed="rId3"/>
          <a:srcRect/>
          <a:stretch>
            <a:fillRect/>
          </a:stretch>
        </p:blipFill>
        <p:spPr bwMode="auto">
          <a:xfrm>
            <a:off x="395288" y="2020888"/>
            <a:ext cx="4725987" cy="3495675"/>
          </a:xfrm>
          <a:prstGeom prst="rect">
            <a:avLst/>
          </a:prstGeom>
          <a:noFill/>
          <a:ln w="9525">
            <a:noFill/>
            <a:miter lim="800000"/>
            <a:headEnd/>
            <a:tailEnd/>
          </a:ln>
        </p:spPr>
      </p:pic>
      <p:sp>
        <p:nvSpPr>
          <p:cNvPr id="13" name="Rettangolo 12"/>
          <p:cNvSpPr/>
          <p:nvPr/>
        </p:nvSpPr>
        <p:spPr>
          <a:xfrm>
            <a:off x="787400" y="1484313"/>
            <a:ext cx="3929063" cy="39846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just" fontAlgn="auto">
              <a:spcBef>
                <a:spcPct val="50000"/>
              </a:spcBef>
              <a:spcAft>
                <a:spcPts val="0"/>
              </a:spcAft>
              <a:defRPr/>
            </a:pPr>
            <a:r>
              <a:rPr lang="it-IT" sz="1600" kern="0" dirty="0">
                <a:solidFill>
                  <a:sysClr val="windowText" lastClr="000000"/>
                </a:solidFill>
                <a:latin typeface="Arial" charset="0"/>
                <a:ea typeface="Times New Roman" pitchFamily="18" charset="0"/>
                <a:cs typeface="Arial" charset="0"/>
              </a:rPr>
              <a:t>Incremento numerico delle piazzole</a:t>
            </a:r>
          </a:p>
        </p:txBody>
      </p:sp>
      <p:sp>
        <p:nvSpPr>
          <p:cNvPr id="14" name="Rettangolo 13"/>
          <p:cNvSpPr/>
          <p:nvPr/>
        </p:nvSpPr>
        <p:spPr>
          <a:xfrm>
            <a:off x="5180013" y="1916113"/>
            <a:ext cx="3568700" cy="132715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just" fontAlgn="auto">
              <a:spcBef>
                <a:spcPct val="50000"/>
              </a:spcBef>
              <a:spcAft>
                <a:spcPts val="0"/>
              </a:spcAft>
              <a:defRPr/>
            </a:pPr>
            <a:r>
              <a:rPr lang="it-IT" sz="1600" kern="0" dirty="0">
                <a:solidFill>
                  <a:sysClr val="windowText" lastClr="000000"/>
                </a:solidFill>
                <a:latin typeface="Arial" charset="0"/>
                <a:ea typeface="Times New Roman" pitchFamily="18" charset="0"/>
                <a:cs typeface="Arial" charset="0"/>
              </a:rPr>
              <a:t>Progressiva infrastrutturazione di tutte le piazzole con dispositivi tecnologici, per il controllo della sosta, l’informazione agli utenti e il sanzionamento delle infrazioni.</a:t>
            </a:r>
          </a:p>
        </p:txBody>
      </p:sp>
      <p:sp>
        <p:nvSpPr>
          <p:cNvPr id="15" name="Rettangolo 14"/>
          <p:cNvSpPr/>
          <p:nvPr/>
        </p:nvSpPr>
        <p:spPr>
          <a:xfrm>
            <a:off x="5176838" y="3429000"/>
            <a:ext cx="3571875" cy="165576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just" fontAlgn="auto">
              <a:spcBef>
                <a:spcPct val="50000"/>
              </a:spcBef>
              <a:spcAft>
                <a:spcPts val="0"/>
              </a:spcAft>
              <a:defRPr/>
            </a:pPr>
            <a:r>
              <a:rPr lang="it-IT" sz="1600" kern="0" dirty="0">
                <a:solidFill>
                  <a:sysClr val="windowText" lastClr="000000"/>
                </a:solidFill>
                <a:latin typeface="Arial" charset="0"/>
                <a:ea typeface="Times New Roman" pitchFamily="18" charset="0"/>
                <a:cs typeface="Arial" charset="0"/>
              </a:rPr>
              <a:t>Tecnologie di campo basate sulla combinazione di componenti per l’identificazione della presenza di un veicolo sullo stallo e di componenti di riconoscimento del titolo </a:t>
            </a:r>
            <a:r>
              <a:rPr lang="it-IT" sz="1600" kern="0" dirty="0" err="1">
                <a:solidFill>
                  <a:sysClr val="windowText" lastClr="000000"/>
                </a:solidFill>
                <a:latin typeface="Arial" charset="0"/>
                <a:ea typeface="Times New Roman" pitchFamily="18" charset="0"/>
                <a:cs typeface="Arial" charset="0"/>
              </a:rPr>
              <a:t>autorizzativo</a:t>
            </a:r>
            <a:endParaRPr lang="it-IT" sz="1600" kern="0" dirty="0">
              <a:solidFill>
                <a:sysClr val="windowText" lastClr="000000"/>
              </a:solidFill>
              <a:latin typeface="Arial"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200" b="1" dirty="0">
                <a:solidFill>
                  <a:schemeClr val="bg1"/>
                </a:solidFill>
                <a:latin typeface="Calibri" pitchFamily="34" charset="0"/>
              </a:rPr>
              <a:t>Disciplina di utilizzo delle aree c/s e criteri di accredito degli operatori</a:t>
            </a:r>
          </a:p>
          <a:p>
            <a:pPr>
              <a:defRPr/>
            </a:pPr>
            <a:endParaRPr lang="it-IT" sz="2600" b="1" dirty="0">
              <a:solidFill>
                <a:schemeClr val="bg1"/>
              </a:solidFill>
              <a:latin typeface="Calibri" pitchFamily="34" charset="0"/>
              <a:ea typeface="Gotham Book"/>
              <a:cs typeface="Gotham Book"/>
            </a:endParaRPr>
          </a:p>
          <a:p>
            <a:pPr algn="ctr">
              <a:defRPr/>
            </a:pP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31747"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9" name="Rettangolo 8"/>
          <p:cNvSpPr/>
          <p:nvPr/>
        </p:nvSpPr>
        <p:spPr>
          <a:xfrm>
            <a:off x="250825" y="1412875"/>
            <a:ext cx="8569325" cy="41767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just" fontAlgn="auto">
              <a:spcBef>
                <a:spcPct val="50000"/>
              </a:spcBef>
              <a:spcAft>
                <a:spcPts val="0"/>
              </a:spcAft>
              <a:defRPr/>
            </a:pPr>
            <a:endParaRPr lang="it-IT" sz="1400" kern="0" dirty="0">
              <a:solidFill>
                <a:sysClr val="windowText" lastClr="000000"/>
              </a:solidFill>
              <a:ea typeface="+mn-ea"/>
              <a:cs typeface="Arial" pitchFamily="34" charset="0"/>
            </a:endParaRPr>
          </a:p>
          <a:p>
            <a:pPr algn="just" fontAlgn="auto">
              <a:spcBef>
                <a:spcPct val="50000"/>
              </a:spcBef>
              <a:spcAft>
                <a:spcPts val="0"/>
              </a:spcAft>
              <a:defRPr/>
            </a:pPr>
            <a:r>
              <a:rPr lang="it-IT" sz="1300" kern="0" dirty="0">
                <a:solidFill>
                  <a:sysClr val="windowText" lastClr="000000"/>
                </a:solidFill>
                <a:ea typeface="+mn-ea"/>
                <a:cs typeface="Arial" pitchFamily="34" charset="0"/>
              </a:rPr>
              <a:t>Avvio di una procedura di accreditamento volta ad identificare le caratteristiche dei veicoli degli operatori, la filiera di attività e la frequenza delle consegne. </a:t>
            </a:r>
          </a:p>
          <a:p>
            <a:pPr algn="just" eaLnBrk="1" fontAlgn="auto" hangingPunct="1">
              <a:spcBef>
                <a:spcPts val="0"/>
              </a:spcBef>
              <a:spcAft>
                <a:spcPts val="0"/>
              </a:spcAft>
              <a:defRPr/>
            </a:pPr>
            <a:r>
              <a:rPr lang="it-IT" sz="1300" kern="0" dirty="0">
                <a:solidFill>
                  <a:sysClr val="windowText" lastClr="000000"/>
                </a:solidFill>
                <a:ea typeface="+mn-ea"/>
                <a:cs typeface="Arial" pitchFamily="34" charset="0"/>
              </a:rPr>
              <a:t>Tale accreditamento consente:</a:t>
            </a:r>
          </a:p>
          <a:p>
            <a:pPr marL="174625" indent="-174625" algn="just" eaLnBrk="1" fontAlgn="auto" hangingPunct="1">
              <a:spcBef>
                <a:spcPts val="0"/>
              </a:spcBef>
              <a:spcAft>
                <a:spcPts val="0"/>
              </a:spcAft>
              <a:buFont typeface="Arial" pitchFamily="34" charset="0"/>
              <a:buChar char="•"/>
              <a:defRPr/>
            </a:pPr>
            <a:r>
              <a:rPr lang="it-IT" sz="1300" kern="0" dirty="0">
                <a:solidFill>
                  <a:sysClr val="windowText" lastClr="000000"/>
                </a:solidFill>
                <a:ea typeface="+mn-ea"/>
                <a:cs typeface="Arial" pitchFamily="34" charset="0"/>
              </a:rPr>
              <a:t>monitoraggio delle attività di consegna merci,al fine di poterne programmare una progressiva ottimizzazione;</a:t>
            </a:r>
          </a:p>
          <a:p>
            <a:pPr marL="174625" indent="-174625" algn="just" eaLnBrk="1" fontAlgn="auto" hangingPunct="1">
              <a:spcBef>
                <a:spcPts val="0"/>
              </a:spcBef>
              <a:spcAft>
                <a:spcPts val="0"/>
              </a:spcAft>
              <a:buFont typeface="Arial" pitchFamily="34" charset="0"/>
              <a:buChar char="•"/>
              <a:defRPr/>
            </a:pPr>
            <a:r>
              <a:rPr lang="it-IT" sz="1300" kern="0" dirty="0">
                <a:solidFill>
                  <a:sysClr val="windowText" lastClr="000000"/>
                </a:solidFill>
                <a:ea typeface="+mn-ea"/>
                <a:cs typeface="Arial" pitchFamily="34" charset="0"/>
              </a:rPr>
              <a:t>opportuni incentivi atti a far crescere il trasporto professionale in conto terzi che utilizza veicoli maggiormente eco-compatibili.</a:t>
            </a:r>
          </a:p>
          <a:p>
            <a:pPr algn="just" eaLnBrk="1" fontAlgn="auto" hangingPunct="1">
              <a:spcBef>
                <a:spcPts val="0"/>
              </a:spcBef>
              <a:spcAft>
                <a:spcPts val="0"/>
              </a:spcAft>
              <a:defRPr/>
            </a:pPr>
            <a:r>
              <a:rPr lang="it-IT" sz="1300" kern="0" dirty="0">
                <a:solidFill>
                  <a:sysClr val="windowText" lastClr="000000"/>
                </a:solidFill>
                <a:ea typeface="+mn-ea"/>
                <a:cs typeface="Arial" pitchFamily="34" charset="0"/>
              </a:rPr>
              <a:t> </a:t>
            </a:r>
          </a:p>
          <a:p>
            <a:pPr algn="just" eaLnBrk="1" fontAlgn="auto" hangingPunct="1">
              <a:spcBef>
                <a:spcPts val="0"/>
              </a:spcBef>
              <a:spcAft>
                <a:spcPts val="0"/>
              </a:spcAft>
              <a:defRPr/>
            </a:pPr>
            <a:r>
              <a:rPr lang="it-IT" sz="1300" kern="0" dirty="0">
                <a:solidFill>
                  <a:sysClr val="windowText" lastClr="000000"/>
                </a:solidFill>
                <a:ea typeface="+mn-ea"/>
                <a:cs typeface="Arial" pitchFamily="34" charset="0"/>
              </a:rPr>
              <a:t>L’obiettivo di interesse generale di questa prima fase è l’avvio di un processo di progressivo trasferimento della raccolta/distribuzione dal conto proprio (più diseconomico e con veicoli più inquinanti) al conto terzi con il risultato di implementare gli indici di carico e diminuire il numero di veicoli circolanti.</a:t>
            </a:r>
          </a:p>
          <a:p>
            <a:pPr algn="just" eaLnBrk="1" fontAlgn="auto" hangingPunct="1">
              <a:spcBef>
                <a:spcPts val="0"/>
              </a:spcBef>
              <a:spcAft>
                <a:spcPts val="0"/>
              </a:spcAft>
              <a:defRPr/>
            </a:pPr>
            <a:r>
              <a:rPr lang="it-IT" sz="1300" kern="0" dirty="0">
                <a:solidFill>
                  <a:sysClr val="windowText" lastClr="000000"/>
                </a:solidFill>
                <a:ea typeface="+mn-ea"/>
                <a:cs typeface="Arial" pitchFamily="34" charset="0"/>
              </a:rPr>
              <a:t> </a:t>
            </a:r>
          </a:p>
          <a:p>
            <a:pPr algn="just" eaLnBrk="1" fontAlgn="auto" hangingPunct="1">
              <a:spcBef>
                <a:spcPts val="0"/>
              </a:spcBef>
              <a:spcAft>
                <a:spcPts val="0"/>
              </a:spcAft>
              <a:defRPr/>
            </a:pPr>
            <a:r>
              <a:rPr lang="it-IT" sz="1300" kern="0" dirty="0">
                <a:solidFill>
                  <a:sysClr val="windowText" lastClr="000000"/>
                </a:solidFill>
                <a:ea typeface="+mn-ea"/>
                <a:cs typeface="Arial" pitchFamily="34" charset="0"/>
              </a:rPr>
              <a:t>A questo fine può essere ipotizzato l’utilizzo gratuito delle aree c/s per gli operatori che si saranno accreditati, mentre per i non accreditati potrà essere applicata una tariffa di utilizzo o più semplificativamente potranno essere soppresse le agevolazioni sul ticket di ingresso in area C.</a:t>
            </a:r>
          </a:p>
          <a:p>
            <a:pPr algn="just" eaLnBrk="1" fontAlgn="auto" hangingPunct="1">
              <a:spcBef>
                <a:spcPts val="0"/>
              </a:spcBef>
              <a:spcAft>
                <a:spcPts val="0"/>
              </a:spcAft>
              <a:defRPr/>
            </a:pPr>
            <a:endParaRPr lang="it-IT" sz="1300" kern="0" dirty="0">
              <a:solidFill>
                <a:sysClr val="windowText" lastClr="000000"/>
              </a:solidFill>
              <a:ea typeface="+mn-ea"/>
              <a:cs typeface="Arial" pitchFamily="34" charset="0"/>
            </a:endParaRPr>
          </a:p>
          <a:p>
            <a:pPr algn="just" eaLnBrk="1" fontAlgn="auto" hangingPunct="1">
              <a:spcBef>
                <a:spcPts val="0"/>
              </a:spcBef>
              <a:spcAft>
                <a:spcPts val="0"/>
              </a:spcAft>
              <a:defRPr/>
            </a:pPr>
            <a:r>
              <a:rPr lang="it-IT" sz="1300" kern="0" dirty="0">
                <a:solidFill>
                  <a:sysClr val="windowText" lastClr="000000"/>
                </a:solidFill>
                <a:ea typeface="+mn-ea"/>
                <a:cs typeface="Arial" pitchFamily="34" charset="0"/>
              </a:rPr>
              <a:t>Sulla base del monitoraggio della prima fase e dei risultati della procedura di accreditamento verranno  valutate le possibilità/opportunità di sviluppo delle fasi successive con particolare riferimento:</a:t>
            </a:r>
          </a:p>
          <a:p>
            <a:pPr marL="174625" indent="-174625" algn="just" eaLnBrk="1" fontAlgn="auto" hangingPunct="1">
              <a:spcBef>
                <a:spcPts val="0"/>
              </a:spcBef>
              <a:spcAft>
                <a:spcPts val="0"/>
              </a:spcAft>
              <a:buFont typeface="Arial" pitchFamily="34" charset="0"/>
              <a:buChar char="•"/>
              <a:defRPr/>
            </a:pPr>
            <a:r>
              <a:rPr lang="it-IT" sz="1300" kern="0" dirty="0">
                <a:solidFill>
                  <a:sysClr val="windowText" lastClr="000000"/>
                </a:solidFill>
                <a:ea typeface="+mn-ea"/>
                <a:cs typeface="Arial" pitchFamily="34" charset="0"/>
              </a:rPr>
              <a:t>alla possibilità di rendere obbligatoria la prenotazione per utilizzi superiori ai primi x min.</a:t>
            </a:r>
          </a:p>
          <a:p>
            <a:pPr marL="174625" indent="-174625" algn="just" eaLnBrk="1" fontAlgn="auto" hangingPunct="1">
              <a:spcBef>
                <a:spcPts val="0"/>
              </a:spcBef>
              <a:spcAft>
                <a:spcPts val="0"/>
              </a:spcAft>
              <a:buFont typeface="Arial" pitchFamily="34" charset="0"/>
              <a:buChar char="•"/>
              <a:defRPr/>
            </a:pPr>
            <a:r>
              <a:rPr lang="it-IT" sz="1300" kern="0" dirty="0">
                <a:solidFill>
                  <a:sysClr val="windowText" lastClr="000000"/>
                </a:solidFill>
                <a:ea typeface="+mn-ea"/>
                <a:cs typeface="Arial" pitchFamily="34" charset="0"/>
              </a:rPr>
              <a:t>alla opportunità di articolare per filiere la disciplina di utilizzo delle aree, al fine di distribuire il traffico sull’arco della giornata in modo meno impattante e secondo le convenienze delle diverse attività.</a:t>
            </a:r>
          </a:p>
          <a:p>
            <a:pPr algn="just" fontAlgn="auto">
              <a:spcBef>
                <a:spcPct val="50000"/>
              </a:spcBef>
              <a:spcAft>
                <a:spcPts val="0"/>
              </a:spcAft>
              <a:defRPr/>
            </a:pPr>
            <a:endParaRPr lang="it-IT" sz="1200" kern="0" dirty="0">
              <a:solidFill>
                <a:sysClr val="windowText" lastClr="000000"/>
              </a:solidFill>
              <a:ea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000" b="1" dirty="0">
                <a:solidFill>
                  <a:schemeClr val="bg1"/>
                </a:solidFill>
                <a:latin typeface="Calibri" pitchFamily="34" charset="0"/>
              </a:rPr>
              <a:t>Piattaforme di Consolidamento Merci e Postazioni per il ritiro di beni acquistati on-line</a:t>
            </a:r>
            <a:r>
              <a:rPr lang="it-IT" sz="3000" b="1" dirty="0">
                <a:latin typeface="Calibri" pitchFamily="34" charset="0"/>
              </a:rPr>
              <a:t> </a:t>
            </a:r>
          </a:p>
          <a:p>
            <a:pPr>
              <a:defRPr/>
            </a:pPr>
            <a:endParaRPr lang="it-IT" sz="2800" b="1" dirty="0">
              <a:solidFill>
                <a:schemeClr val="bg1"/>
              </a:solidFill>
              <a:latin typeface="Calibri" pitchFamily="34" charset="0"/>
              <a:ea typeface="Gotham Book"/>
              <a:cs typeface="Gotham Book"/>
            </a:endParaRPr>
          </a:p>
          <a:p>
            <a:pPr algn="ctr">
              <a:defRPr/>
            </a:pP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32771"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7" name="Rettangolo 6"/>
          <p:cNvSpPr/>
          <p:nvPr/>
        </p:nvSpPr>
        <p:spPr>
          <a:xfrm>
            <a:off x="179388" y="1412875"/>
            <a:ext cx="8785225" cy="41767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eaLnBrk="1" fontAlgn="auto" hangingPunct="1">
              <a:spcBef>
                <a:spcPts val="0"/>
              </a:spcBef>
              <a:spcAft>
                <a:spcPts val="0"/>
              </a:spcAft>
              <a:defRPr/>
            </a:pPr>
            <a:r>
              <a:rPr lang="it-IT" sz="1600" kern="0" dirty="0">
                <a:solidFill>
                  <a:sysClr val="windowText" lastClr="000000"/>
                </a:solidFill>
                <a:ea typeface="Times New Roman" pitchFamily="18" charset="0"/>
                <a:cs typeface="Arial" pitchFamily="34" charset="0"/>
              </a:rPr>
              <a:t>Il Comune di Milano assume </a:t>
            </a:r>
            <a:r>
              <a:rPr lang="it-IT" sz="1600" b="1" kern="0" dirty="0">
                <a:solidFill>
                  <a:sysClr val="windowText" lastClr="000000"/>
                </a:solidFill>
                <a:ea typeface="Times New Roman" pitchFamily="18" charset="0"/>
                <a:cs typeface="Arial" pitchFamily="34" charset="0"/>
              </a:rPr>
              <a:t>ruolo di soggetto facilitatore, stimolando</a:t>
            </a:r>
            <a:r>
              <a:rPr lang="it-IT" sz="1600" kern="0" dirty="0">
                <a:solidFill>
                  <a:sysClr val="windowText" lastClr="000000"/>
                </a:solidFill>
                <a:ea typeface="Times New Roman" pitchFamily="18" charset="0"/>
                <a:cs typeface="Arial" pitchFamily="34" charset="0"/>
              </a:rPr>
              <a:t> il </a:t>
            </a:r>
            <a:r>
              <a:rPr lang="it-IT" sz="1600" b="1" kern="0" dirty="0">
                <a:solidFill>
                  <a:sysClr val="windowText" lastClr="000000"/>
                </a:solidFill>
                <a:ea typeface="Times New Roman" pitchFamily="18" charset="0"/>
                <a:cs typeface="Arial" pitchFamily="34" charset="0"/>
              </a:rPr>
              <a:t>mercato degli operatori ad assumere</a:t>
            </a:r>
            <a:r>
              <a:rPr lang="it-IT" sz="1600" kern="0" dirty="0">
                <a:solidFill>
                  <a:sysClr val="windowText" lastClr="000000"/>
                </a:solidFill>
                <a:ea typeface="Times New Roman" pitchFamily="18" charset="0"/>
                <a:cs typeface="Arial" pitchFamily="34" charset="0"/>
              </a:rPr>
              <a:t> </a:t>
            </a:r>
            <a:r>
              <a:rPr lang="it-IT" sz="1600" b="1" kern="0" dirty="0">
                <a:solidFill>
                  <a:sysClr val="windowText" lastClr="000000"/>
                </a:solidFill>
                <a:ea typeface="Times New Roman" pitchFamily="18" charset="0"/>
                <a:cs typeface="Arial" pitchFamily="34" charset="0"/>
              </a:rPr>
              <a:t>il ruolo di attuatori e gestori</a:t>
            </a:r>
            <a:r>
              <a:rPr lang="it-IT" sz="1600" kern="0" dirty="0">
                <a:solidFill>
                  <a:sysClr val="windowText" lastClr="000000"/>
                </a:solidFill>
                <a:ea typeface="Times New Roman" pitchFamily="18" charset="0"/>
                <a:cs typeface="Arial" pitchFamily="34" charset="0"/>
              </a:rPr>
              <a:t> di piattaforme di consolidamento e postazioni di distribuzione urbana delle merci, in regime di libera concorrenza, </a:t>
            </a:r>
          </a:p>
          <a:p>
            <a:pPr eaLnBrk="1" fontAlgn="auto" hangingPunct="1">
              <a:spcBef>
                <a:spcPts val="0"/>
              </a:spcBef>
              <a:spcAft>
                <a:spcPts val="0"/>
              </a:spcAft>
              <a:defRPr/>
            </a:pPr>
            <a:endParaRPr lang="it-IT" sz="1600" kern="0" dirty="0">
              <a:solidFill>
                <a:sysClr val="windowText" lastClr="000000"/>
              </a:solidFill>
              <a:ea typeface="Times New Roman" pitchFamily="18" charset="0"/>
              <a:cs typeface="Arial" pitchFamily="34" charset="0"/>
            </a:endParaRPr>
          </a:p>
          <a:p>
            <a:pPr eaLnBrk="1" fontAlgn="auto" hangingPunct="1">
              <a:spcBef>
                <a:spcPts val="0"/>
              </a:spcBef>
              <a:spcAft>
                <a:spcPts val="0"/>
              </a:spcAft>
              <a:defRPr/>
            </a:pPr>
            <a:r>
              <a:rPr lang="it-IT" sz="1600" kern="0" dirty="0">
                <a:solidFill>
                  <a:sysClr val="windowText" lastClr="000000"/>
                </a:solidFill>
                <a:ea typeface="Times New Roman" pitchFamily="18" charset="0"/>
                <a:cs typeface="Arial" pitchFamily="34" charset="0"/>
              </a:rPr>
              <a:t>Gli operatori coinvolti dal</a:t>
            </a:r>
            <a:r>
              <a:rPr lang="it-IT" sz="1600" b="1" kern="0" dirty="0">
                <a:solidFill>
                  <a:sysClr val="windowText" lastClr="000000"/>
                </a:solidFill>
                <a:ea typeface="Times New Roman" pitchFamily="18" charset="0"/>
                <a:cs typeface="Arial" pitchFamily="34" charset="0"/>
              </a:rPr>
              <a:t> Tavolo Logistica Milano hanno preso in esame la possibilità di realizzazione di due piattaforme </a:t>
            </a:r>
            <a:r>
              <a:rPr lang="it-IT" sz="1600" kern="0" dirty="0">
                <a:solidFill>
                  <a:sysClr val="windowText" lastClr="000000"/>
                </a:solidFill>
                <a:ea typeface="Times New Roman" pitchFamily="18" charset="0"/>
                <a:cs typeface="Arial" pitchFamily="34" charset="0"/>
              </a:rPr>
              <a:t>di consolidamento dei carichi</a:t>
            </a:r>
            <a:r>
              <a:rPr lang="it-IT" sz="1600" b="1" kern="0" dirty="0">
                <a:solidFill>
                  <a:sysClr val="windowText" lastClr="000000"/>
                </a:solidFill>
                <a:ea typeface="Times New Roman" pitchFamily="18" charset="0"/>
                <a:cs typeface="Arial" pitchFamily="34" charset="0"/>
              </a:rPr>
              <a:t> </a:t>
            </a:r>
            <a:r>
              <a:rPr lang="it-IT" sz="1600" kern="0" dirty="0">
                <a:solidFill>
                  <a:sysClr val="windowText" lastClr="000000"/>
                </a:solidFill>
                <a:ea typeface="Times New Roman" pitchFamily="18" charset="0"/>
                <a:cs typeface="Arial" pitchFamily="34" charset="0"/>
              </a:rPr>
              <a:t>(una per la filiera agroalimentare e l’altra </a:t>
            </a:r>
            <a:r>
              <a:rPr lang="it-IT" sz="1600" kern="0" dirty="0" err="1">
                <a:solidFill>
                  <a:sysClr val="windowText" lastClr="000000"/>
                </a:solidFill>
                <a:ea typeface="Times New Roman" pitchFamily="18" charset="0"/>
                <a:cs typeface="Arial" pitchFamily="34" charset="0"/>
              </a:rPr>
              <a:t>multifiliera</a:t>
            </a:r>
            <a:r>
              <a:rPr lang="it-IT" sz="1600" kern="0" dirty="0">
                <a:solidFill>
                  <a:sysClr val="windowText" lastClr="000000"/>
                </a:solidFill>
                <a:ea typeface="Times New Roman" pitchFamily="18" charset="0"/>
                <a:cs typeface="Arial" pitchFamily="34" charset="0"/>
              </a:rPr>
              <a:t>), in grado di consentire un’effettiva ottimizzazione dei circuiti di distribuzione ed elevati indici di carico dei veicoli. </a:t>
            </a:r>
          </a:p>
          <a:p>
            <a:pPr eaLnBrk="1" fontAlgn="auto" hangingPunct="1">
              <a:spcBef>
                <a:spcPts val="0"/>
              </a:spcBef>
              <a:spcAft>
                <a:spcPts val="0"/>
              </a:spcAft>
              <a:defRPr/>
            </a:pPr>
            <a:r>
              <a:rPr lang="it-IT" sz="1600" kern="0" dirty="0">
                <a:solidFill>
                  <a:sysClr val="windowText" lastClr="000000"/>
                </a:solidFill>
                <a:ea typeface="Times New Roman" pitchFamily="18" charset="0"/>
                <a:cs typeface="Arial" pitchFamily="34" charset="0"/>
              </a:rPr>
              <a:t>Affinché la piattaforma non rappresenti una rottura di carico aggiuntiva e quindi un maggior costo della catena distributiva è necessario che essa veda non solo la presenza degli operatori del trasporto, ma anche di almeno una parte dei loro committenti (i grossisti). </a:t>
            </a:r>
          </a:p>
          <a:p>
            <a:pPr eaLnBrk="1" fontAlgn="auto" hangingPunct="1">
              <a:spcBef>
                <a:spcPts val="0"/>
              </a:spcBef>
              <a:spcAft>
                <a:spcPts val="0"/>
              </a:spcAft>
              <a:defRPr/>
            </a:pPr>
            <a:endParaRPr lang="it-IT" sz="1600" kern="0" dirty="0">
              <a:solidFill>
                <a:sysClr val="windowText" lastClr="000000"/>
              </a:solidFill>
              <a:ea typeface="Times New Roman" pitchFamily="18" charset="0"/>
              <a:cs typeface="Arial" pitchFamily="34" charset="0"/>
            </a:endParaRPr>
          </a:p>
          <a:p>
            <a:pPr eaLnBrk="1" fontAlgn="auto" hangingPunct="1">
              <a:spcBef>
                <a:spcPts val="0"/>
              </a:spcBef>
              <a:spcAft>
                <a:spcPts val="0"/>
              </a:spcAft>
              <a:defRPr/>
            </a:pPr>
            <a:r>
              <a:rPr lang="it-IT" sz="1600" kern="0" dirty="0">
                <a:solidFill>
                  <a:sysClr val="windowText" lastClr="000000"/>
                </a:solidFill>
                <a:ea typeface="Times New Roman" pitchFamily="18" charset="0"/>
                <a:cs typeface="Arial" pitchFamily="34" charset="0"/>
              </a:rPr>
              <a:t>Il PUMS rivolge un’attenzione alla crescente diffusione dell’e-commerce, che ha incrementato sensibilmente il numero delle consegne di beni acquistati a distanza. Lo stimolo alla creazione di postazioni per il ritiro dei beni acquistati on </a:t>
            </a:r>
            <a:r>
              <a:rPr lang="it-IT" sz="1600" kern="0" dirty="0" err="1">
                <a:solidFill>
                  <a:sysClr val="windowText" lastClr="000000"/>
                </a:solidFill>
                <a:ea typeface="Times New Roman" pitchFamily="18" charset="0"/>
                <a:cs typeface="Arial" pitchFamily="34" charset="0"/>
              </a:rPr>
              <a:t>line</a:t>
            </a:r>
            <a:r>
              <a:rPr lang="it-IT" sz="1600" kern="0" dirty="0">
                <a:solidFill>
                  <a:sysClr val="windowText" lastClr="000000"/>
                </a:solidFill>
                <a:ea typeface="Times New Roman" pitchFamily="18" charset="0"/>
                <a:cs typeface="Arial" pitchFamily="34" charset="0"/>
              </a:rPr>
              <a:t> potrà offrire ai destinatari la possibilità di ridurre i costi scegliendo, in alternativa alla consegna a domicilio, di ritirare i beni, ad esempio, nelle stazioni ferroviarie, nelle metropolitane, nei parcheggi sotterranei.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2600" b="1" dirty="0">
                <a:solidFill>
                  <a:schemeClr val="bg1"/>
                </a:solidFill>
                <a:latin typeface="Calibri" pitchFamily="34" charset="0"/>
              </a:rPr>
              <a:t>Piattaforme di Consolidamento Merci Prima Piattaforma Logistica Urbana per filiera agroalimentare – Area SOGEMI</a:t>
            </a:r>
            <a:endParaRPr lang="it-IT" sz="2600" b="1" dirty="0">
              <a:latin typeface="Calibri" pitchFamily="34" charset="0"/>
            </a:endParaRPr>
          </a:p>
          <a:p>
            <a:pPr>
              <a:defRPr/>
            </a:pPr>
            <a:endParaRPr lang="it-IT" sz="2600" b="1" dirty="0">
              <a:solidFill>
                <a:schemeClr val="bg1"/>
              </a:solidFill>
              <a:latin typeface="Calibri" pitchFamily="34" charset="0"/>
              <a:ea typeface="Gotham Book"/>
              <a:cs typeface="Gotham Book"/>
            </a:endParaRPr>
          </a:p>
          <a:p>
            <a:pPr algn="ctr">
              <a:defRPr/>
            </a:pP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33795"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10" name="Rettangolo 9"/>
          <p:cNvSpPr/>
          <p:nvPr/>
        </p:nvSpPr>
        <p:spPr>
          <a:xfrm>
            <a:off x="107950" y="1412875"/>
            <a:ext cx="6107113" cy="41767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eaLnBrk="1" fontAlgn="auto" hangingPunct="1">
              <a:spcBef>
                <a:spcPts val="0"/>
              </a:spcBef>
              <a:spcAft>
                <a:spcPts val="0"/>
              </a:spcAft>
              <a:defRPr/>
            </a:pPr>
            <a:r>
              <a:rPr lang="it-IT" sz="1600" b="1" kern="0" dirty="0">
                <a:solidFill>
                  <a:sysClr val="windowText" lastClr="000000"/>
                </a:solidFill>
                <a:latin typeface="Calibri"/>
                <a:ea typeface="+mn-ea"/>
              </a:rPr>
              <a:t>Avvio del  processo di trasformazione ed evoluzione dell’Ortomercato in piattaforma logistica a carattere di HUB nazionale dell’intera filiera agro-alimentare, rispondendo così alle sollecitazioni che già emergono dal mercato milanese.</a:t>
            </a:r>
          </a:p>
          <a:p>
            <a:pPr eaLnBrk="1" fontAlgn="auto" hangingPunct="1">
              <a:spcBef>
                <a:spcPts val="0"/>
              </a:spcBef>
              <a:spcAft>
                <a:spcPts val="0"/>
              </a:spcAft>
              <a:defRPr/>
            </a:pPr>
            <a:endParaRPr lang="it-IT" sz="1600" b="1" kern="0" dirty="0">
              <a:solidFill>
                <a:sysClr val="windowText" lastClr="000000"/>
              </a:solidFill>
              <a:ea typeface="Times New Roman" pitchFamily="18" charset="0"/>
              <a:cs typeface="Arial" pitchFamily="34" charset="0"/>
            </a:endParaRPr>
          </a:p>
          <a:p>
            <a:pPr eaLnBrk="1" fontAlgn="auto" hangingPunct="1">
              <a:spcBef>
                <a:spcPts val="0"/>
              </a:spcBef>
              <a:spcAft>
                <a:spcPts val="0"/>
              </a:spcAft>
              <a:defRPr/>
            </a:pPr>
            <a:r>
              <a:rPr lang="it-IT" sz="1600" b="1" kern="0" dirty="0">
                <a:solidFill>
                  <a:sysClr val="windowText" lastClr="000000"/>
                </a:solidFill>
                <a:latin typeface="Calibri"/>
                <a:ea typeface="+mn-ea"/>
              </a:rPr>
              <a:t>La piattaforma una volta creata, potrebbe diventare anche il punto di riferimento per la grande distribuzione e da qui la merce potrebbe poi essere consegnata ai recapiti finali mediante una flotta eco-compatibile. </a:t>
            </a:r>
          </a:p>
          <a:p>
            <a:pPr eaLnBrk="1" fontAlgn="auto" hangingPunct="1">
              <a:spcBef>
                <a:spcPts val="0"/>
              </a:spcBef>
              <a:spcAft>
                <a:spcPts val="0"/>
              </a:spcAft>
              <a:defRPr/>
            </a:pPr>
            <a:endParaRPr lang="it-IT" sz="1600" b="1" kern="0" dirty="0">
              <a:solidFill>
                <a:sysClr val="windowText" lastClr="000000"/>
              </a:solidFill>
              <a:latin typeface="Calibri"/>
              <a:ea typeface="+mn-ea"/>
            </a:endParaRPr>
          </a:p>
          <a:p>
            <a:pPr eaLnBrk="1" fontAlgn="auto" hangingPunct="1">
              <a:spcBef>
                <a:spcPts val="0"/>
              </a:spcBef>
              <a:spcAft>
                <a:spcPts val="0"/>
              </a:spcAft>
              <a:defRPr/>
            </a:pPr>
            <a:r>
              <a:rPr lang="it-IT" sz="1600" b="1" kern="0" dirty="0">
                <a:solidFill>
                  <a:sysClr val="windowText" lastClr="000000"/>
                </a:solidFill>
                <a:latin typeface="Calibri"/>
                <a:ea typeface="+mn-ea"/>
              </a:rPr>
              <a:t>Per la fase attuativa può essere predisposto da parte di SOGEMI  un bando che metta a gara la realizzazione e la gestione operativa del nuovo impianto, che ovviamente rimarrebbe disponibile anche per tutti gli attuali grossisti.</a:t>
            </a:r>
          </a:p>
          <a:p>
            <a:pPr eaLnBrk="1" fontAlgn="auto" hangingPunct="1">
              <a:spcBef>
                <a:spcPts val="0"/>
              </a:spcBef>
              <a:spcAft>
                <a:spcPts val="0"/>
              </a:spcAft>
              <a:defRPr/>
            </a:pPr>
            <a:endParaRPr lang="it-IT" sz="1600" b="1" kern="0" dirty="0">
              <a:solidFill>
                <a:sysClr val="windowText" lastClr="000000"/>
              </a:solidFill>
              <a:ea typeface="Times New Roman" pitchFamily="18" charset="0"/>
              <a:cs typeface="Arial" pitchFamily="34" charset="0"/>
            </a:endParaRPr>
          </a:p>
          <a:p>
            <a:pPr eaLnBrk="1" fontAlgn="auto" hangingPunct="1">
              <a:spcBef>
                <a:spcPts val="0"/>
              </a:spcBef>
              <a:spcAft>
                <a:spcPts val="0"/>
              </a:spcAft>
              <a:defRPr/>
            </a:pPr>
            <a:r>
              <a:rPr lang="it-IT" sz="1600" b="1" kern="0" dirty="0">
                <a:solidFill>
                  <a:sysClr val="windowText" lastClr="000000"/>
                </a:solidFill>
                <a:latin typeface="Calibri"/>
                <a:ea typeface="+mn-ea"/>
              </a:rPr>
              <a:t>Altre piattaforme logistiche potrebbero essere create da parte di altri soggetti privati operanti sul territorio su altre filiere logistiche </a:t>
            </a:r>
          </a:p>
        </p:txBody>
      </p:sp>
      <p:pic>
        <p:nvPicPr>
          <p:cNvPr id="3379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07150" y="3286125"/>
            <a:ext cx="2557463" cy="2286000"/>
          </a:xfrm>
          <a:prstGeom prst="rect">
            <a:avLst/>
          </a:prstGeom>
          <a:noFill/>
          <a:ln w="9525">
            <a:noFill/>
            <a:miter lim="800000"/>
            <a:headEnd/>
            <a:tailEnd/>
          </a:ln>
          <a:effectLst>
            <a:prstShdw prst="shdw17" dist="17961" dir="2700000">
              <a:srgbClr val="2F4D71"/>
            </a:prstShdw>
          </a:effectLst>
        </p:spPr>
      </p:pic>
      <p:sp>
        <p:nvSpPr>
          <p:cNvPr id="12" name="Rettangolo 11"/>
          <p:cNvSpPr/>
          <p:nvPr/>
        </p:nvSpPr>
        <p:spPr>
          <a:xfrm>
            <a:off x="6265863" y="1409700"/>
            <a:ext cx="2786062" cy="178593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eaLnBrk="1" fontAlgn="auto" hangingPunct="1">
              <a:spcBef>
                <a:spcPts val="0"/>
              </a:spcBef>
              <a:spcAft>
                <a:spcPts val="0"/>
              </a:spcAft>
              <a:defRPr/>
            </a:pPr>
            <a:r>
              <a:rPr lang="it-IT" sz="1600" b="1" kern="0" dirty="0">
                <a:solidFill>
                  <a:sysClr val="windowText" lastClr="000000"/>
                </a:solidFill>
                <a:latin typeface="Calibri"/>
                <a:ea typeface="+mn-ea"/>
              </a:rPr>
              <a:t>333 mezzi in ingresso ogni giorno</a:t>
            </a:r>
          </a:p>
          <a:p>
            <a:pPr eaLnBrk="1" fontAlgn="auto" hangingPunct="1">
              <a:spcBef>
                <a:spcPts val="0"/>
              </a:spcBef>
              <a:spcAft>
                <a:spcPts val="0"/>
              </a:spcAft>
              <a:defRPr/>
            </a:pPr>
            <a:endParaRPr lang="it-IT" sz="1600" b="1" kern="0" dirty="0">
              <a:solidFill>
                <a:sysClr val="windowText" lastClr="000000"/>
              </a:solidFill>
              <a:latin typeface="Calibri"/>
              <a:ea typeface="+mn-ea"/>
            </a:endParaRPr>
          </a:p>
          <a:p>
            <a:pPr eaLnBrk="1" fontAlgn="auto" hangingPunct="1">
              <a:spcBef>
                <a:spcPts val="0"/>
              </a:spcBef>
              <a:spcAft>
                <a:spcPts val="0"/>
              </a:spcAft>
              <a:defRPr/>
            </a:pPr>
            <a:r>
              <a:rPr lang="it-IT" sz="1600" b="1" kern="0" dirty="0">
                <a:solidFill>
                  <a:sysClr val="windowText" lastClr="000000"/>
                </a:solidFill>
                <a:latin typeface="Calibri"/>
                <a:ea typeface="+mn-ea"/>
              </a:rPr>
              <a:t>879 Clienti medi giorno</a:t>
            </a:r>
          </a:p>
          <a:p>
            <a:pPr eaLnBrk="1" fontAlgn="auto" hangingPunct="1">
              <a:spcBef>
                <a:spcPts val="0"/>
              </a:spcBef>
              <a:spcAft>
                <a:spcPts val="0"/>
              </a:spcAft>
              <a:defRPr/>
            </a:pPr>
            <a:endParaRPr lang="it-IT" sz="1600" b="1" kern="0" dirty="0">
              <a:solidFill>
                <a:sysClr val="windowText" lastClr="000000"/>
              </a:solidFill>
              <a:latin typeface="Calibri"/>
              <a:ea typeface="+mn-ea"/>
            </a:endParaRPr>
          </a:p>
          <a:p>
            <a:pPr eaLnBrk="1" fontAlgn="auto" hangingPunct="1">
              <a:spcBef>
                <a:spcPts val="0"/>
              </a:spcBef>
              <a:spcAft>
                <a:spcPts val="0"/>
              </a:spcAft>
              <a:defRPr/>
            </a:pPr>
            <a:r>
              <a:rPr lang="it-IT" sz="1600" b="1" kern="0" dirty="0">
                <a:solidFill>
                  <a:sysClr val="windowText" lastClr="000000"/>
                </a:solidFill>
                <a:latin typeface="Calibri"/>
                <a:ea typeface="+mn-ea"/>
              </a:rPr>
              <a:t>7 </a:t>
            </a:r>
            <a:r>
              <a:rPr lang="it-IT" sz="1600" b="1" kern="0" dirty="0" err="1">
                <a:solidFill>
                  <a:sysClr val="windowText" lastClr="000000"/>
                </a:solidFill>
                <a:latin typeface="Calibri"/>
                <a:ea typeface="+mn-ea"/>
              </a:rPr>
              <a:t>Mln</a:t>
            </a:r>
            <a:r>
              <a:rPr lang="it-IT" sz="1600" b="1" kern="0" dirty="0">
                <a:solidFill>
                  <a:sysClr val="windowText" lastClr="000000"/>
                </a:solidFill>
                <a:latin typeface="Calibri"/>
                <a:ea typeface="+mn-ea"/>
              </a:rPr>
              <a:t> di Quintali di fresco anno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2600" b="1" dirty="0">
                <a:solidFill>
                  <a:schemeClr val="bg1"/>
                </a:solidFill>
                <a:latin typeface="Calibri" pitchFamily="34" charset="0"/>
              </a:rPr>
              <a:t>Piattaforme di Consolidamento Merci Prima Piattaforma Logistica Urbana per filiera agroalimentare – Area SOGEMI</a:t>
            </a:r>
            <a:endParaRPr lang="it-IT" sz="2600" b="1" dirty="0">
              <a:latin typeface="Calibri" pitchFamily="34" charset="0"/>
            </a:endParaRPr>
          </a:p>
          <a:p>
            <a:pPr>
              <a:defRPr/>
            </a:pPr>
            <a:endParaRPr lang="it-IT" sz="2600" b="1" dirty="0">
              <a:solidFill>
                <a:schemeClr val="bg1"/>
              </a:solidFill>
              <a:latin typeface="Calibri" pitchFamily="34" charset="0"/>
              <a:ea typeface="Gotham Book"/>
              <a:cs typeface="Gotham Book"/>
            </a:endParaRPr>
          </a:p>
          <a:p>
            <a:pPr algn="ctr">
              <a:defRPr/>
            </a:pP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34819"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8" name="Rettangolo 7"/>
          <p:cNvSpPr/>
          <p:nvPr/>
        </p:nvSpPr>
        <p:spPr>
          <a:xfrm>
            <a:off x="179388" y="1484313"/>
            <a:ext cx="8785225" cy="410527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just" eaLnBrk="1" fontAlgn="auto" hangingPunct="1">
              <a:spcBef>
                <a:spcPts val="0"/>
              </a:spcBef>
              <a:spcAft>
                <a:spcPts val="0"/>
              </a:spcAft>
              <a:defRPr/>
            </a:pPr>
            <a:r>
              <a:rPr lang="it-IT" sz="1600" kern="0" dirty="0">
                <a:solidFill>
                  <a:sysClr val="windowText" lastClr="000000"/>
                </a:solidFill>
                <a:latin typeface="Calibri"/>
                <a:ea typeface="+mn-ea"/>
              </a:rPr>
              <a:t>Tra il 60% e il 70% dell’ortofrutta consumata dagli italiani passa per i mercati all’ingrosso.</a:t>
            </a:r>
          </a:p>
          <a:p>
            <a:pPr algn="just" eaLnBrk="1" fontAlgn="auto" hangingPunct="1">
              <a:spcBef>
                <a:spcPts val="0"/>
              </a:spcBef>
              <a:spcAft>
                <a:spcPts val="0"/>
              </a:spcAft>
              <a:defRPr/>
            </a:pPr>
            <a:endParaRPr lang="it-IT" sz="1600" kern="0" dirty="0">
              <a:solidFill>
                <a:sysClr val="windowText" lastClr="000000"/>
              </a:solidFill>
              <a:latin typeface="Calibri"/>
              <a:ea typeface="+mn-ea"/>
            </a:endParaRPr>
          </a:p>
          <a:p>
            <a:pPr algn="just" eaLnBrk="1" fontAlgn="auto" hangingPunct="1">
              <a:spcBef>
                <a:spcPts val="0"/>
              </a:spcBef>
              <a:spcAft>
                <a:spcPts val="0"/>
              </a:spcAft>
              <a:defRPr/>
            </a:pPr>
            <a:r>
              <a:rPr lang="it-IT" sz="1600" kern="0" dirty="0">
                <a:solidFill>
                  <a:sysClr val="windowText" lastClr="000000"/>
                </a:solidFill>
                <a:latin typeface="Calibri"/>
                <a:ea typeface="+mn-ea"/>
              </a:rPr>
              <a:t>I mercati all’ingrosso si stanno sempre più trasformando in centri agroalimentari attrezzati per l’erogazione di moderni servizi: dall’incremento dell’ampiezza e profondità di gamma delle merceologie ai controlli di qualità e salubrità, dalle moderne tecniche di conservazione e tutela della durata delle derrate fino alle varie articolazioni di una logistica che rapidamente cambiava essa stessa volto. </a:t>
            </a:r>
          </a:p>
          <a:p>
            <a:pPr algn="just" eaLnBrk="1" fontAlgn="auto" hangingPunct="1">
              <a:spcBef>
                <a:spcPts val="0"/>
              </a:spcBef>
              <a:spcAft>
                <a:spcPts val="0"/>
              </a:spcAft>
              <a:defRPr/>
            </a:pPr>
            <a:endParaRPr lang="it-IT" sz="1600" b="1" kern="0" dirty="0">
              <a:solidFill>
                <a:sysClr val="windowText" lastClr="000000"/>
              </a:solidFill>
              <a:latin typeface="Calibri"/>
              <a:ea typeface="+mn-ea"/>
            </a:endParaRPr>
          </a:p>
          <a:p>
            <a:pPr algn="just" eaLnBrk="1" fontAlgn="auto" hangingPunct="1">
              <a:spcBef>
                <a:spcPts val="0"/>
              </a:spcBef>
              <a:spcAft>
                <a:spcPts val="0"/>
              </a:spcAft>
              <a:defRPr/>
            </a:pPr>
            <a:r>
              <a:rPr lang="it-IT" sz="1600" kern="0" dirty="0">
                <a:solidFill>
                  <a:sysClr val="windowText" lastClr="000000"/>
                </a:solidFill>
                <a:latin typeface="Calibri"/>
                <a:ea typeface="+mn-ea"/>
              </a:rPr>
              <a:t>La stessa Grande Distribuzione che, per definizione, presenta un sistema di reti ed impianti concettualmente autosufficiente, ha in realtà l’esigenza di mantenere comunque rapporti stretti con gli ex ortomercati. </a:t>
            </a:r>
          </a:p>
          <a:p>
            <a:pPr algn="just" eaLnBrk="1" fontAlgn="auto" hangingPunct="1">
              <a:spcBef>
                <a:spcPts val="0"/>
              </a:spcBef>
              <a:spcAft>
                <a:spcPts val="0"/>
              </a:spcAft>
              <a:defRPr/>
            </a:pPr>
            <a:endParaRPr lang="it-IT" sz="1600" b="1" kern="0" dirty="0">
              <a:solidFill>
                <a:sysClr val="windowText" lastClr="000000"/>
              </a:solidFill>
              <a:latin typeface="Calibri"/>
              <a:ea typeface="+mn-ea"/>
            </a:endParaRPr>
          </a:p>
          <a:p>
            <a:pPr algn="just" eaLnBrk="1" fontAlgn="auto" hangingPunct="1">
              <a:spcBef>
                <a:spcPts val="0"/>
              </a:spcBef>
              <a:spcAft>
                <a:spcPts val="0"/>
              </a:spcAft>
              <a:defRPr/>
            </a:pPr>
            <a:r>
              <a:rPr lang="it-IT" sz="1600" kern="0" dirty="0">
                <a:solidFill>
                  <a:sysClr val="windowText" lastClr="000000"/>
                </a:solidFill>
                <a:latin typeface="Calibri"/>
                <a:ea typeface="+mn-ea"/>
              </a:rPr>
              <a:t>I costi logistici pesano per il 30-40% sul prezzo al consumo dell’ortofrutta, ed è quindi evidente in quale importante misura un recupero di efficienza in questa funzione sia di interesse dell’intera collettività.</a:t>
            </a:r>
          </a:p>
          <a:p>
            <a:pPr algn="just" eaLnBrk="1" fontAlgn="auto" hangingPunct="1">
              <a:spcBef>
                <a:spcPts val="0"/>
              </a:spcBef>
              <a:spcAft>
                <a:spcPts val="0"/>
              </a:spcAft>
              <a:defRPr/>
            </a:pPr>
            <a:endParaRPr lang="it-IT" sz="1600" b="1" kern="0" dirty="0">
              <a:solidFill>
                <a:sysClr val="windowText" lastClr="000000"/>
              </a:solidFill>
              <a:latin typeface="Calibri"/>
              <a:ea typeface="+mn-ea"/>
            </a:endParaRPr>
          </a:p>
          <a:p>
            <a:pPr algn="just" eaLnBrk="1" fontAlgn="auto" hangingPunct="1">
              <a:spcBef>
                <a:spcPts val="0"/>
              </a:spcBef>
              <a:spcAft>
                <a:spcPts val="0"/>
              </a:spcAft>
              <a:defRPr/>
            </a:pPr>
            <a:r>
              <a:rPr lang="it-IT" sz="1600" kern="0" dirty="0">
                <a:solidFill>
                  <a:sysClr val="windowText" lastClr="000000"/>
                </a:solidFill>
                <a:latin typeface="Calibri"/>
                <a:ea typeface="+mn-ea"/>
              </a:rPr>
              <a:t>Il ruolo fondamentale degli ex ortomercati è quello oggi di porsi come le naturali piattaforme di riferimento per una ottimizzazione di questa complessa rete di flussi, fisici e informativi.</a:t>
            </a:r>
            <a:endParaRPr lang="it-IT" sz="1600" b="1" kern="0" dirty="0">
              <a:solidFill>
                <a:sysClr val="windowText" lastClr="000000"/>
              </a:solidFill>
              <a:latin typeface="Calibri"/>
              <a:ea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5800" y="198438"/>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200" b="1" dirty="0">
                <a:solidFill>
                  <a:schemeClr val="bg1"/>
                </a:solidFill>
                <a:latin typeface="Calibri" pitchFamily="34" charset="0"/>
              </a:rPr>
              <a:t>Area SOGEMI – Automezzi in entrata</a:t>
            </a:r>
            <a:endParaRPr lang="it-IT" sz="3200" b="1" dirty="0">
              <a:latin typeface="Calibri" pitchFamily="34" charset="0"/>
            </a:endParaRPr>
          </a:p>
          <a:p>
            <a:pPr>
              <a:defRPr/>
            </a:pPr>
            <a:endParaRPr lang="it-IT" sz="2600" b="1" dirty="0">
              <a:solidFill>
                <a:schemeClr val="bg1"/>
              </a:solidFill>
              <a:latin typeface="Calibri" pitchFamily="34" charset="0"/>
              <a:ea typeface="Gotham Book"/>
              <a:cs typeface="Gotham Book"/>
            </a:endParaRPr>
          </a:p>
          <a:p>
            <a:pPr algn="ctr">
              <a:defRPr/>
            </a:pP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35843"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pic>
        <p:nvPicPr>
          <p:cNvPr id="5" name="Picture 2"/>
          <p:cNvPicPr>
            <a:picLocks noChangeAspect="1" noChangeArrowheads="1"/>
          </p:cNvPicPr>
          <p:nvPr/>
        </p:nvPicPr>
        <p:blipFill>
          <a:blip r:embed="rId3"/>
          <a:srcRect t="5500" b="3994"/>
          <a:stretch>
            <a:fillRect/>
          </a:stretch>
        </p:blipFill>
        <p:spPr bwMode="auto">
          <a:xfrm>
            <a:off x="282575" y="1466850"/>
            <a:ext cx="8582025" cy="407828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 name="Picture 3"/>
          <p:cNvPicPr>
            <a:picLocks noChangeAspect="1" noChangeArrowheads="1"/>
          </p:cNvPicPr>
          <p:nvPr/>
        </p:nvPicPr>
        <p:blipFill>
          <a:blip r:embed="rId4"/>
          <a:srcRect/>
          <a:stretch>
            <a:fillRect/>
          </a:stretch>
        </p:blipFill>
        <p:spPr bwMode="auto">
          <a:xfrm>
            <a:off x="334963" y="1571625"/>
            <a:ext cx="2581275" cy="1905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0"/>
          <p:cNvSpPr/>
          <p:nvPr/>
        </p:nvSpPr>
        <p:spPr>
          <a:xfrm>
            <a:off x="0" y="1"/>
            <a:ext cx="9144000" cy="714356"/>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800" b="0" cap="all" dirty="0">
              <a:latin typeface="Gotham Book"/>
              <a:cs typeface="Gotham Book"/>
            </a:endParaRPr>
          </a:p>
        </p:txBody>
      </p:sp>
      <p:sp>
        <p:nvSpPr>
          <p:cNvPr id="37890" name="CasellaDiTesto 2"/>
          <p:cNvSpPr txBox="1">
            <a:spLocks noChangeArrowheads="1"/>
          </p:cNvSpPr>
          <p:nvPr/>
        </p:nvSpPr>
        <p:spPr bwMode="auto">
          <a:xfrm>
            <a:off x="212725" y="116632"/>
            <a:ext cx="8689975" cy="461665"/>
          </a:xfrm>
          <a:prstGeom prst="rect">
            <a:avLst/>
          </a:prstGeom>
          <a:noFill/>
          <a:ln w="9525">
            <a:noFill/>
            <a:miter lim="800000"/>
            <a:headEnd/>
            <a:tailEnd/>
          </a:ln>
        </p:spPr>
        <p:txBody>
          <a:bodyPr>
            <a:spAutoFit/>
          </a:bodyPr>
          <a:lstStyle/>
          <a:p>
            <a:r>
              <a:rPr lang="it-IT" sz="2400" b="1" dirty="0">
                <a:solidFill>
                  <a:schemeClr val="bg1"/>
                </a:solidFill>
              </a:rPr>
              <a:t>Il processo di elaborazione condivisa del </a:t>
            </a:r>
            <a:r>
              <a:rPr lang="it-IT" sz="2400" b="1" dirty="0" smtClean="0">
                <a:solidFill>
                  <a:schemeClr val="bg1"/>
                </a:solidFill>
              </a:rPr>
              <a:t>PUMS</a:t>
            </a:r>
            <a:endParaRPr lang="it-IT" sz="2400" b="1" dirty="0">
              <a:solidFill>
                <a:schemeClr val="bg1"/>
              </a:solidFill>
            </a:endParaRPr>
          </a:p>
        </p:txBody>
      </p:sp>
      <p:pic>
        <p:nvPicPr>
          <p:cNvPr id="37892" name="Picture 7" descr="base-01.png"/>
          <p:cNvPicPr>
            <a:picLocks noChangeAspect="1"/>
          </p:cNvPicPr>
          <p:nvPr/>
        </p:nvPicPr>
        <p:blipFill>
          <a:blip r:embed="rId2" cstate="print"/>
          <a:srcRect/>
          <a:stretch>
            <a:fillRect/>
          </a:stretch>
        </p:blipFill>
        <p:spPr bwMode="auto">
          <a:xfrm>
            <a:off x="34925" y="5589588"/>
            <a:ext cx="9109075" cy="1274762"/>
          </a:xfrm>
          <a:prstGeom prst="rect">
            <a:avLst/>
          </a:prstGeom>
          <a:noFill/>
          <a:ln w="9525">
            <a:noFill/>
            <a:miter lim="800000"/>
            <a:headEnd/>
            <a:tailEnd/>
          </a:ln>
        </p:spPr>
      </p:pic>
      <p:sp>
        <p:nvSpPr>
          <p:cNvPr id="11" name="Rettangolo 10"/>
          <p:cNvSpPr/>
          <p:nvPr/>
        </p:nvSpPr>
        <p:spPr>
          <a:xfrm>
            <a:off x="144016" y="716498"/>
            <a:ext cx="8892480" cy="5724644"/>
          </a:xfrm>
          <a:prstGeom prst="rect">
            <a:avLst/>
          </a:prstGeom>
        </p:spPr>
        <p:txBody>
          <a:bodyPr wrap="square">
            <a:spAutoFit/>
          </a:bodyPr>
          <a:lstStyle/>
          <a:p>
            <a:r>
              <a:rPr lang="it-IT" sz="1600" dirty="0" smtClean="0"/>
              <a:t>Il PUMS di Milano ha sviluppato il </a:t>
            </a:r>
            <a:r>
              <a:rPr lang="it-IT" sz="1600" b="1" dirty="0" smtClean="0"/>
              <a:t>processo di elaborazione condivisa</a:t>
            </a:r>
            <a:r>
              <a:rPr lang="it-IT" sz="1600" dirty="0" smtClean="0"/>
              <a:t> attraverso:</a:t>
            </a:r>
          </a:p>
          <a:p>
            <a:endParaRPr lang="it-IT" sz="1600" b="1" i="1" dirty="0" smtClean="0"/>
          </a:p>
          <a:p>
            <a:pPr>
              <a:buFont typeface="Arial" pitchFamily="34" charset="0"/>
              <a:buChar char="•"/>
            </a:pPr>
            <a:r>
              <a:rPr lang="it-IT" sz="2000" b="1" i="1" dirty="0" smtClean="0"/>
              <a:t>La condivisione degli indirizzi del piano all’interno del Comune, con i Consigli di zona, con i sindaci dell’Area metropolitana</a:t>
            </a:r>
          </a:p>
          <a:p>
            <a:r>
              <a:rPr lang="it-IT" sz="1400" dirty="0" smtClean="0"/>
              <a:t>Il processo di impostazione ed elaborazione del PUMS si è avviato a partire dalla condivisione, interna al Comune di Milano e alle sue strutture e con altri soggetti istituzionali, degli obiettivi e delle strategie da sviluppare.</a:t>
            </a:r>
            <a:endParaRPr lang="it-IT" sz="1400" b="1" i="1" dirty="0" smtClean="0"/>
          </a:p>
          <a:p>
            <a:pPr>
              <a:buFont typeface="Arial" pitchFamily="34" charset="0"/>
              <a:buChar char="•"/>
            </a:pPr>
            <a:r>
              <a:rPr lang="it-IT" sz="2000" b="1" i="1" dirty="0" smtClean="0"/>
              <a:t>L’elaborazione condivisa con cittadini e </a:t>
            </a:r>
            <a:r>
              <a:rPr lang="it-IT" sz="2000" b="1" i="1" dirty="0" err="1" smtClean="0"/>
              <a:t>stakeholders</a:t>
            </a:r>
            <a:endParaRPr lang="it-IT" sz="2000" b="1" i="1" dirty="0" smtClean="0"/>
          </a:p>
          <a:p>
            <a:r>
              <a:rPr lang="it-IT" sz="1400" dirty="0" smtClean="0"/>
              <a:t>Il processo di elaborazione e condivisione del PUMS ha generato un confronto aperto che ha coinvolto enti e associazioni, portatori di interessi e comitati di cittadini, anche in occasione di eventi tematici di diffusione e informazione. </a:t>
            </a:r>
          </a:p>
          <a:p>
            <a:pPr>
              <a:buFont typeface="Arial" pitchFamily="34" charset="0"/>
              <a:buChar char="•"/>
            </a:pPr>
            <a:r>
              <a:rPr lang="it-IT" sz="2000" b="1" i="1" dirty="0" smtClean="0"/>
              <a:t>Lo sviluppo del </a:t>
            </a:r>
            <a:r>
              <a:rPr lang="it-IT" sz="2000" b="1" dirty="0" smtClean="0"/>
              <a:t>processo di VAS</a:t>
            </a:r>
            <a:endParaRPr lang="it-IT" sz="2000" b="1" i="1" dirty="0" smtClean="0"/>
          </a:p>
          <a:p>
            <a:r>
              <a:rPr lang="it-IT" sz="1400" dirty="0" smtClean="0"/>
              <a:t>La </a:t>
            </a:r>
            <a:r>
              <a:rPr lang="it-IT" sz="1400" dirty="0"/>
              <a:t>fase di elaborazione e redazione del </a:t>
            </a:r>
            <a:r>
              <a:rPr lang="it-IT" sz="1400" dirty="0" smtClean="0"/>
              <a:t>Piano, fin dai suoi momenti iniziali, è </a:t>
            </a:r>
            <a:r>
              <a:rPr lang="it-IT" sz="1400" dirty="0"/>
              <a:t>stata </a:t>
            </a:r>
            <a:r>
              <a:rPr lang="it-IT" sz="1400" dirty="0" smtClean="0"/>
              <a:t>affiancata dal processo di VAS. </a:t>
            </a:r>
          </a:p>
          <a:p>
            <a:pPr>
              <a:buFont typeface="Arial" pitchFamily="34" charset="0"/>
              <a:buChar char="•"/>
            </a:pPr>
            <a:r>
              <a:rPr lang="it-IT" sz="2000" b="1" dirty="0" smtClean="0"/>
              <a:t>Il supporto del Comitato Scientifico</a:t>
            </a:r>
          </a:p>
          <a:p>
            <a:r>
              <a:rPr lang="it-IT" sz="1400" dirty="0" smtClean="0"/>
              <a:t>Istituito dal Sindaco e costituito da un gruppo di esperti con diverse competenze e approcci metodologici nel campo della mobilità, il Comitato Scientifico ha contribuito al consolidamento delle linee di indirizzo del Piano e ad avvallarne le azioni.</a:t>
            </a:r>
          </a:p>
          <a:p>
            <a:endParaRPr lang="it-IT" sz="1600" dirty="0" smtClean="0"/>
          </a:p>
          <a:p>
            <a:endParaRPr lang="it-IT" sz="1600" dirty="0" smtClean="0"/>
          </a:p>
          <a:p>
            <a:endParaRPr lang="it-IT" sz="1600" dirty="0" smtClean="0"/>
          </a:p>
          <a:p>
            <a:endParaRPr lang="it-IT" sz="1600" b="1" dirty="0" smtClean="0">
              <a:solidFill>
                <a:prstClr val="black"/>
              </a:solidFill>
            </a:endParaRPr>
          </a:p>
          <a:p>
            <a:endParaRPr lang="it-IT" sz="1600" b="1" dirty="0" smtClean="0">
              <a:solidFill>
                <a:prstClr val="black"/>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4213" y="188913"/>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200" b="1" dirty="0">
                <a:solidFill>
                  <a:schemeClr val="bg1"/>
                </a:solidFill>
                <a:latin typeface="Calibri" pitchFamily="34" charset="0"/>
              </a:rPr>
              <a:t>Area SOGEMI – Quintali di merce in entrata</a:t>
            </a:r>
            <a:endParaRPr lang="it-IT" sz="3200" b="1" dirty="0">
              <a:latin typeface="Calibri" pitchFamily="34" charset="0"/>
            </a:endParaRPr>
          </a:p>
          <a:p>
            <a:pPr>
              <a:defRPr/>
            </a:pPr>
            <a:endParaRPr lang="it-IT" sz="2600" b="1" dirty="0">
              <a:solidFill>
                <a:schemeClr val="bg1"/>
              </a:solidFill>
              <a:latin typeface="Calibri" pitchFamily="34" charset="0"/>
              <a:ea typeface="Gotham Book"/>
              <a:cs typeface="Gotham Book"/>
            </a:endParaRPr>
          </a:p>
          <a:p>
            <a:pPr algn="ctr">
              <a:defRPr/>
            </a:pP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36867"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428625" y="1484313"/>
            <a:ext cx="8358188" cy="40259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4213" y="188913"/>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200" b="1" dirty="0">
                <a:solidFill>
                  <a:schemeClr val="bg1"/>
                </a:solidFill>
                <a:latin typeface="Calibri" pitchFamily="34" charset="0"/>
              </a:rPr>
              <a:t>Area SOGEMI – Tipologia di merce in entrata</a:t>
            </a:r>
            <a:endParaRPr lang="it-IT" sz="3200" b="1" dirty="0">
              <a:latin typeface="Calibri" pitchFamily="34" charset="0"/>
            </a:endParaRPr>
          </a:p>
          <a:p>
            <a:pPr>
              <a:defRPr/>
            </a:pPr>
            <a:endParaRPr lang="it-IT" sz="2600" b="1" dirty="0">
              <a:solidFill>
                <a:schemeClr val="bg1"/>
              </a:solidFill>
              <a:latin typeface="Calibri" pitchFamily="34" charset="0"/>
              <a:ea typeface="Gotham Book"/>
              <a:cs typeface="Gotham Book"/>
            </a:endParaRPr>
          </a:p>
          <a:p>
            <a:pPr algn="ctr">
              <a:defRPr/>
            </a:pP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37891"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2214563" y="1428750"/>
            <a:ext cx="5286375" cy="40195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 name="Picture 3"/>
          <p:cNvPicPr>
            <a:picLocks noChangeAspect="1" noChangeArrowheads="1"/>
          </p:cNvPicPr>
          <p:nvPr/>
        </p:nvPicPr>
        <p:blipFill>
          <a:blip r:embed="rId4"/>
          <a:srcRect/>
          <a:stretch>
            <a:fillRect/>
          </a:stretch>
        </p:blipFill>
        <p:spPr bwMode="auto">
          <a:xfrm>
            <a:off x="214313" y="5500688"/>
            <a:ext cx="2581275" cy="1905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4213" y="188913"/>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200" b="1" dirty="0">
                <a:solidFill>
                  <a:schemeClr val="bg1"/>
                </a:solidFill>
                <a:latin typeface="Calibri" pitchFamily="34" charset="0"/>
              </a:rPr>
              <a:t>Area SOGEMI – Acquirenti in ingresso</a:t>
            </a:r>
            <a:endParaRPr lang="it-IT" sz="3200" b="1" dirty="0">
              <a:latin typeface="Calibri" pitchFamily="34" charset="0"/>
            </a:endParaRPr>
          </a:p>
          <a:p>
            <a:pPr>
              <a:defRPr/>
            </a:pPr>
            <a:endParaRPr lang="it-IT" sz="2600" b="1" dirty="0">
              <a:solidFill>
                <a:schemeClr val="bg1"/>
              </a:solidFill>
              <a:latin typeface="Calibri" pitchFamily="34" charset="0"/>
              <a:ea typeface="Gotham Book"/>
              <a:cs typeface="Gotham Book"/>
            </a:endParaRPr>
          </a:p>
          <a:p>
            <a:pPr algn="ctr">
              <a:defRPr/>
            </a:pP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38915"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pic>
        <p:nvPicPr>
          <p:cNvPr id="8" name="Picture 2"/>
          <p:cNvPicPr>
            <a:picLocks noChangeAspect="1" noChangeArrowheads="1"/>
          </p:cNvPicPr>
          <p:nvPr/>
        </p:nvPicPr>
        <p:blipFill>
          <a:blip r:embed="rId3"/>
          <a:srcRect b="8686"/>
          <a:stretch>
            <a:fillRect/>
          </a:stretch>
        </p:blipFill>
        <p:spPr bwMode="auto">
          <a:xfrm>
            <a:off x="357188" y="1466850"/>
            <a:ext cx="8429625" cy="41052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9" name="Picture 3"/>
          <p:cNvPicPr>
            <a:picLocks noChangeAspect="1" noChangeArrowheads="1"/>
          </p:cNvPicPr>
          <p:nvPr/>
        </p:nvPicPr>
        <p:blipFill>
          <a:blip r:embed="rId4"/>
          <a:srcRect/>
          <a:stretch>
            <a:fillRect/>
          </a:stretch>
        </p:blipFill>
        <p:spPr bwMode="auto">
          <a:xfrm>
            <a:off x="428625" y="1500188"/>
            <a:ext cx="2581275" cy="1905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4213" y="188913"/>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200" b="1" dirty="0">
                <a:solidFill>
                  <a:schemeClr val="bg1"/>
                </a:solidFill>
                <a:latin typeface="Calibri" pitchFamily="34" charset="0"/>
              </a:rPr>
              <a:t>Area SOGEMI – Tipologia mezzi </a:t>
            </a:r>
          </a:p>
          <a:p>
            <a:pPr>
              <a:defRPr/>
            </a:pPr>
            <a:r>
              <a:rPr lang="it-IT" sz="3200" b="1" dirty="0">
                <a:solidFill>
                  <a:schemeClr val="bg1"/>
                </a:solidFill>
                <a:latin typeface="Calibri" pitchFamily="34" charset="0"/>
              </a:rPr>
              <a:t>Acquirenti in ingresso</a:t>
            </a:r>
            <a:endParaRPr lang="it-IT" sz="3200" b="1" dirty="0">
              <a:latin typeface="Calibri" pitchFamily="34" charset="0"/>
            </a:endParaRPr>
          </a:p>
          <a:p>
            <a:pPr>
              <a:defRPr/>
            </a:pPr>
            <a:endParaRPr lang="it-IT" sz="2600" b="1" dirty="0">
              <a:solidFill>
                <a:schemeClr val="bg1"/>
              </a:solidFill>
              <a:latin typeface="Calibri" pitchFamily="34" charset="0"/>
              <a:ea typeface="Gotham Book"/>
              <a:cs typeface="Gotham Book"/>
            </a:endParaRPr>
          </a:p>
          <a:p>
            <a:pPr algn="ctr">
              <a:defRPr/>
            </a:pP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39939"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1843088" y="1524000"/>
            <a:ext cx="5457825" cy="3810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0" name="Picture 3"/>
          <p:cNvPicPr>
            <a:picLocks noChangeAspect="1" noChangeArrowheads="1"/>
          </p:cNvPicPr>
          <p:nvPr/>
        </p:nvPicPr>
        <p:blipFill>
          <a:blip r:embed="rId4"/>
          <a:srcRect/>
          <a:stretch>
            <a:fillRect/>
          </a:stretch>
        </p:blipFill>
        <p:spPr bwMode="auto">
          <a:xfrm>
            <a:off x="428625" y="5429250"/>
            <a:ext cx="2581275" cy="1905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4213" y="188913"/>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200" b="1" dirty="0" err="1">
                <a:solidFill>
                  <a:schemeClr val="bg1"/>
                </a:solidFill>
                <a:latin typeface="Calibri" pitchFamily="34" charset="0"/>
              </a:rPr>
              <a:t>Packstations</a:t>
            </a:r>
            <a:r>
              <a:rPr lang="it-IT" sz="3200" b="1" dirty="0">
                <a:solidFill>
                  <a:schemeClr val="bg1"/>
                </a:solidFill>
                <a:latin typeface="Calibri" pitchFamily="34" charset="0"/>
              </a:rPr>
              <a:t> per la consegna degli acquisti effettuati on-line</a:t>
            </a:r>
          </a:p>
          <a:p>
            <a:pPr>
              <a:defRPr/>
            </a:pPr>
            <a:endParaRPr lang="it-IT" sz="2600" b="1" dirty="0">
              <a:solidFill>
                <a:schemeClr val="bg1"/>
              </a:solidFill>
              <a:latin typeface="Calibri" pitchFamily="34" charset="0"/>
              <a:ea typeface="Gotham Book"/>
              <a:cs typeface="Gotham Book"/>
            </a:endParaRPr>
          </a:p>
          <a:p>
            <a:pPr algn="ctr">
              <a:defRPr/>
            </a:pP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40963"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pic>
        <p:nvPicPr>
          <p:cNvPr id="40964" name="Immagine 16" descr="station.pn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1116013" y="1357313"/>
            <a:ext cx="7234237"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4213" y="188913"/>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200" b="1" dirty="0" err="1">
                <a:solidFill>
                  <a:schemeClr val="bg1"/>
                </a:solidFill>
                <a:latin typeface="Calibri" pitchFamily="34" charset="0"/>
              </a:rPr>
              <a:t>Packstations</a:t>
            </a:r>
            <a:r>
              <a:rPr lang="it-IT" sz="3200" b="1" dirty="0">
                <a:solidFill>
                  <a:schemeClr val="bg1"/>
                </a:solidFill>
                <a:latin typeface="Calibri" pitchFamily="34" charset="0"/>
              </a:rPr>
              <a:t> per la consegna degli acquisti effettuati on-line</a:t>
            </a:r>
          </a:p>
          <a:p>
            <a:pPr>
              <a:defRPr/>
            </a:pPr>
            <a:endParaRPr lang="it-IT" sz="2600" b="1" dirty="0">
              <a:solidFill>
                <a:schemeClr val="bg1"/>
              </a:solidFill>
              <a:latin typeface="Calibri" pitchFamily="34" charset="0"/>
              <a:ea typeface="Gotham Book"/>
              <a:cs typeface="Gotham Book"/>
            </a:endParaRPr>
          </a:p>
          <a:p>
            <a:pPr algn="ctr">
              <a:defRPr/>
            </a:pP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1029" name="Picture 8"/>
          <p:cNvPicPr>
            <a:picLocks noChangeAspect="1" noChangeArrowheads="1"/>
          </p:cNvPicPr>
          <p:nvPr/>
        </p:nvPicPr>
        <p:blipFill>
          <a:blip r:embed="rId4"/>
          <a:srcRect r="70464"/>
          <a:stretch>
            <a:fillRect/>
          </a:stretch>
        </p:blipFill>
        <p:spPr bwMode="auto">
          <a:xfrm>
            <a:off x="3563938" y="5661025"/>
            <a:ext cx="1601787" cy="1079500"/>
          </a:xfrm>
          <a:prstGeom prst="rect">
            <a:avLst/>
          </a:prstGeom>
          <a:noFill/>
          <a:ln w="9525">
            <a:noFill/>
            <a:miter lim="800000"/>
            <a:headEnd/>
            <a:tailEnd/>
          </a:ln>
        </p:spPr>
      </p:pic>
      <p:grpSp>
        <p:nvGrpSpPr>
          <p:cNvPr id="1030" name="Gruppo 44"/>
          <p:cNvGrpSpPr>
            <a:grpSpLocks/>
          </p:cNvGrpSpPr>
          <p:nvPr/>
        </p:nvGrpSpPr>
        <p:grpSpPr bwMode="auto">
          <a:xfrm>
            <a:off x="395288" y="1484313"/>
            <a:ext cx="8470900" cy="4191000"/>
            <a:chOff x="173038" y="1380626"/>
            <a:chExt cx="8883650" cy="5072562"/>
          </a:xfrm>
        </p:grpSpPr>
        <p:pic>
          <p:nvPicPr>
            <p:cNvPr id="1031" name="Picture 218" descr="icon_haustuer"/>
            <p:cNvPicPr>
              <a:picLocks noChangeAspect="1" noChangeArrowheads="1"/>
            </p:cNvPicPr>
            <p:nvPr/>
          </p:nvPicPr>
          <p:blipFill>
            <a:blip r:embed="rId5"/>
            <a:srcRect/>
            <a:stretch>
              <a:fillRect/>
            </a:stretch>
          </p:blipFill>
          <p:spPr bwMode="auto">
            <a:xfrm>
              <a:off x="5002213" y="3719513"/>
              <a:ext cx="1581150" cy="128270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6573838" y="2119313"/>
            <a:ext cx="1212850" cy="1195387"/>
          </p:xfrm>
          <a:graphic>
            <a:graphicData uri="http://schemas.openxmlformats.org/presentationml/2006/ole">
              <mc:AlternateContent xmlns:mc="http://schemas.openxmlformats.org/markup-compatibility/2006">
                <mc:Choice xmlns:v="urn:schemas-microsoft-com:vml" Requires="v">
                  <p:oleObj spid="_x0000_s1044" name="Visio" r:id="rId6" imgW="933617" imgH="919115" progId="">
                    <p:embed/>
                  </p:oleObj>
                </mc:Choice>
                <mc:Fallback>
                  <p:oleObj name="Visio" r:id="rId6" imgW="933617" imgH="919115"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3838" y="2119313"/>
                          <a:ext cx="1212850" cy="119538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206" descr="j0432609"/>
            <p:cNvPicPr>
              <a:picLocks noChangeAspect="1" noChangeArrowheads="1"/>
            </p:cNvPicPr>
            <p:nvPr/>
          </p:nvPicPr>
          <p:blipFill>
            <a:blip r:embed="rId8"/>
            <a:srcRect/>
            <a:stretch>
              <a:fillRect/>
            </a:stretch>
          </p:blipFill>
          <p:spPr bwMode="gray">
            <a:xfrm>
              <a:off x="8154988" y="2319338"/>
              <a:ext cx="901700" cy="901700"/>
            </a:xfrm>
            <a:prstGeom prst="rect">
              <a:avLst/>
            </a:prstGeom>
            <a:noFill/>
            <a:ln w="9525">
              <a:noFill/>
              <a:miter lim="800000"/>
              <a:headEnd/>
              <a:tailEnd/>
            </a:ln>
          </p:spPr>
        </p:pic>
        <p:pic>
          <p:nvPicPr>
            <p:cNvPr id="1033" name="Picture 212" descr="DPmailman"/>
            <p:cNvPicPr>
              <a:picLocks noChangeAspect="1" noChangeArrowheads="1"/>
            </p:cNvPicPr>
            <p:nvPr/>
          </p:nvPicPr>
          <p:blipFill>
            <a:blip r:embed="rId9"/>
            <a:srcRect/>
            <a:stretch>
              <a:fillRect/>
            </a:stretch>
          </p:blipFill>
          <p:spPr bwMode="gray">
            <a:xfrm>
              <a:off x="4964113" y="4002088"/>
              <a:ext cx="703262" cy="703262"/>
            </a:xfrm>
            <a:prstGeom prst="rect">
              <a:avLst/>
            </a:prstGeom>
            <a:noFill/>
            <a:ln w="9525">
              <a:noFill/>
              <a:miter lim="800000"/>
              <a:headEnd/>
              <a:tailEnd/>
            </a:ln>
          </p:spPr>
        </p:pic>
        <p:pic>
          <p:nvPicPr>
            <p:cNvPr id="1034" name="Picture 219" descr="cross"/>
            <p:cNvPicPr>
              <a:picLocks noChangeAspect="1" noChangeArrowheads="1"/>
            </p:cNvPicPr>
            <p:nvPr/>
          </p:nvPicPr>
          <p:blipFill>
            <a:blip r:embed="rId10"/>
            <a:srcRect/>
            <a:stretch>
              <a:fillRect/>
            </a:stretch>
          </p:blipFill>
          <p:spPr bwMode="auto">
            <a:xfrm>
              <a:off x="5795963" y="3652838"/>
              <a:ext cx="436562" cy="463550"/>
            </a:xfrm>
            <a:prstGeom prst="rect">
              <a:avLst/>
            </a:prstGeom>
            <a:noFill/>
            <a:ln w="9525">
              <a:noFill/>
              <a:miter lim="800000"/>
              <a:headEnd/>
              <a:tailEnd/>
            </a:ln>
          </p:spPr>
        </p:pic>
        <p:pic>
          <p:nvPicPr>
            <p:cNvPr id="1035" name="Picture 221"/>
            <p:cNvPicPr>
              <a:picLocks noChangeAspect="1" noChangeArrowheads="1"/>
            </p:cNvPicPr>
            <p:nvPr>
              <p:custDataLst>
                <p:tags r:id="rId2"/>
              </p:custDataLst>
            </p:nvPr>
          </p:nvPicPr>
          <p:blipFill>
            <a:blip r:embed="rId11"/>
            <a:srcRect/>
            <a:stretch>
              <a:fillRect/>
            </a:stretch>
          </p:blipFill>
          <p:spPr bwMode="gray">
            <a:xfrm>
              <a:off x="3744913" y="2552700"/>
              <a:ext cx="1289050" cy="615950"/>
            </a:xfrm>
            <a:prstGeom prst="rect">
              <a:avLst/>
            </a:prstGeom>
            <a:noFill/>
            <a:ln w="9525">
              <a:noFill/>
              <a:miter lim="800000"/>
              <a:headEnd/>
              <a:tailEnd/>
            </a:ln>
          </p:spPr>
        </p:pic>
        <p:sp>
          <p:nvSpPr>
            <p:cNvPr id="1036" name="Rectangle 232"/>
            <p:cNvSpPr>
              <a:spLocks noChangeArrowheads="1"/>
            </p:cNvSpPr>
            <p:nvPr/>
          </p:nvSpPr>
          <p:spPr bwMode="auto">
            <a:xfrm>
              <a:off x="4795838" y="2486025"/>
              <a:ext cx="328612" cy="182563"/>
            </a:xfrm>
            <a:prstGeom prst="rect">
              <a:avLst/>
            </a:prstGeom>
            <a:noFill/>
            <a:ln w="9525">
              <a:noFill/>
              <a:miter lim="800000"/>
              <a:headEnd/>
              <a:tailEnd/>
            </a:ln>
          </p:spPr>
          <p:txBody>
            <a:bodyPr wrap="none" lIns="0" tIns="0" rIns="0" bIns="0">
              <a:spAutoFit/>
            </a:bodyPr>
            <a:lstStyle/>
            <a:p>
              <a:pPr defTabSz="995363"/>
              <a:r>
                <a:rPr lang="de-DE" sz="1200" b="1">
                  <a:latin typeface="Calibri" pitchFamily="34" charset="0"/>
                </a:rPr>
                <a:t>HUB</a:t>
              </a:r>
            </a:p>
          </p:txBody>
        </p:sp>
        <p:sp>
          <p:nvSpPr>
            <p:cNvPr id="1037" name="Line 241"/>
            <p:cNvSpPr>
              <a:spLocks noChangeShapeType="1"/>
            </p:cNvSpPr>
            <p:nvPr/>
          </p:nvSpPr>
          <p:spPr bwMode="auto">
            <a:xfrm flipV="1">
              <a:off x="5140325" y="2873375"/>
              <a:ext cx="1447800" cy="0"/>
            </a:xfrm>
            <a:prstGeom prst="line">
              <a:avLst/>
            </a:prstGeom>
            <a:noFill/>
            <a:ln w="38100">
              <a:solidFill>
                <a:schemeClr val="accent1"/>
              </a:solidFill>
              <a:round/>
              <a:headEnd/>
              <a:tailEnd type="triangle" w="med" len="med"/>
            </a:ln>
          </p:spPr>
          <p:txBody>
            <a:bodyPr wrap="none" lIns="0" tIns="0" rIns="0" bIns="0" anchor="ctr"/>
            <a:lstStyle/>
            <a:p>
              <a:endParaRPr lang="it-IT"/>
            </a:p>
          </p:txBody>
        </p:sp>
        <p:pic>
          <p:nvPicPr>
            <p:cNvPr id="1038" name="Picture 242" descr="DPmailman"/>
            <p:cNvPicPr>
              <a:picLocks noChangeAspect="1" noChangeArrowheads="1"/>
            </p:cNvPicPr>
            <p:nvPr/>
          </p:nvPicPr>
          <p:blipFill>
            <a:blip r:embed="rId12"/>
            <a:srcRect/>
            <a:stretch>
              <a:fillRect/>
            </a:stretch>
          </p:blipFill>
          <p:spPr bwMode="gray">
            <a:xfrm>
              <a:off x="6459538" y="2719388"/>
              <a:ext cx="733425" cy="733425"/>
            </a:xfrm>
            <a:prstGeom prst="rect">
              <a:avLst/>
            </a:prstGeom>
            <a:noFill/>
            <a:ln w="9525">
              <a:noFill/>
              <a:miter lim="800000"/>
              <a:headEnd/>
              <a:tailEnd/>
            </a:ln>
          </p:spPr>
        </p:pic>
        <p:sp>
          <p:nvSpPr>
            <p:cNvPr id="1039" name="Line 243"/>
            <p:cNvSpPr>
              <a:spLocks noChangeShapeType="1"/>
            </p:cNvSpPr>
            <p:nvPr/>
          </p:nvSpPr>
          <p:spPr bwMode="auto">
            <a:xfrm>
              <a:off x="4565650" y="3260725"/>
              <a:ext cx="857250" cy="495300"/>
            </a:xfrm>
            <a:prstGeom prst="line">
              <a:avLst/>
            </a:prstGeom>
            <a:noFill/>
            <a:ln w="38100">
              <a:solidFill>
                <a:schemeClr val="accent1"/>
              </a:solidFill>
              <a:round/>
              <a:headEnd/>
              <a:tailEnd type="triangle" w="med" len="med"/>
            </a:ln>
          </p:spPr>
          <p:txBody>
            <a:bodyPr wrap="none" lIns="0" tIns="0" rIns="0" bIns="0" anchor="ctr"/>
            <a:lstStyle/>
            <a:p>
              <a:endParaRPr lang="it-IT"/>
            </a:p>
          </p:txBody>
        </p:sp>
        <p:pic>
          <p:nvPicPr>
            <p:cNvPr id="1040" name="Picture 244" descr="paket"/>
            <p:cNvPicPr>
              <a:picLocks noChangeAspect="1" noChangeArrowheads="1"/>
            </p:cNvPicPr>
            <p:nvPr/>
          </p:nvPicPr>
          <p:blipFill>
            <a:blip r:embed="rId13"/>
            <a:srcRect/>
            <a:stretch>
              <a:fillRect/>
            </a:stretch>
          </p:blipFill>
          <p:spPr bwMode="auto">
            <a:xfrm>
              <a:off x="4725988" y="3303588"/>
              <a:ext cx="347662" cy="233362"/>
            </a:xfrm>
            <a:prstGeom prst="rect">
              <a:avLst/>
            </a:prstGeom>
            <a:noFill/>
            <a:ln w="9525">
              <a:noFill/>
              <a:miter lim="800000"/>
              <a:headEnd/>
              <a:tailEnd/>
            </a:ln>
          </p:spPr>
        </p:pic>
        <p:pic>
          <p:nvPicPr>
            <p:cNvPr id="1041" name="Picture 245" descr="paket"/>
            <p:cNvPicPr>
              <a:picLocks noChangeAspect="1" noChangeArrowheads="1"/>
            </p:cNvPicPr>
            <p:nvPr/>
          </p:nvPicPr>
          <p:blipFill>
            <a:blip r:embed="rId13"/>
            <a:srcRect/>
            <a:stretch>
              <a:fillRect/>
            </a:stretch>
          </p:blipFill>
          <p:spPr bwMode="auto">
            <a:xfrm>
              <a:off x="5668963" y="2741613"/>
              <a:ext cx="347662" cy="233362"/>
            </a:xfrm>
            <a:prstGeom prst="rect">
              <a:avLst/>
            </a:prstGeom>
            <a:noFill/>
            <a:ln w="9525">
              <a:noFill/>
              <a:miter lim="800000"/>
              <a:headEnd/>
              <a:tailEnd/>
            </a:ln>
          </p:spPr>
        </p:pic>
        <p:sp>
          <p:nvSpPr>
            <p:cNvPr id="1042" name="Line 246"/>
            <p:cNvSpPr>
              <a:spLocks noChangeShapeType="1"/>
            </p:cNvSpPr>
            <p:nvPr/>
          </p:nvSpPr>
          <p:spPr bwMode="auto">
            <a:xfrm flipV="1">
              <a:off x="6105525" y="3305175"/>
              <a:ext cx="2114550" cy="1019175"/>
            </a:xfrm>
            <a:prstGeom prst="line">
              <a:avLst/>
            </a:prstGeom>
            <a:noFill/>
            <a:ln w="38100">
              <a:solidFill>
                <a:schemeClr val="accent1"/>
              </a:solidFill>
              <a:round/>
              <a:headEnd/>
              <a:tailEnd type="triangle" w="med" len="med"/>
            </a:ln>
          </p:spPr>
          <p:txBody>
            <a:bodyPr wrap="none" lIns="0" tIns="0" rIns="0" bIns="0" anchor="ctr"/>
            <a:lstStyle/>
            <a:p>
              <a:endParaRPr lang="it-IT"/>
            </a:p>
          </p:txBody>
        </p:sp>
        <p:graphicFrame>
          <p:nvGraphicFramePr>
            <p:cNvPr id="1027" name="Object 3"/>
            <p:cNvGraphicFramePr>
              <a:graphicFrameLocks noChangeAspect="1"/>
            </p:cNvGraphicFramePr>
            <p:nvPr/>
          </p:nvGraphicFramePr>
          <p:xfrm>
            <a:off x="7051675" y="3648075"/>
            <a:ext cx="1025525" cy="706438"/>
          </p:xfrm>
          <a:graphic>
            <a:graphicData uri="http://schemas.openxmlformats.org/presentationml/2006/ole">
              <mc:AlternateContent xmlns:mc="http://schemas.openxmlformats.org/markup-compatibility/2006">
                <mc:Choice xmlns:v="urn:schemas-microsoft-com:vml" Requires="v">
                  <p:oleObj spid="_x0000_s1045" name="Acrobat Document" r:id="rId14" imgW="3435120" imgH="2365560" progId="AcroExch.Document.7">
                    <p:embed/>
                  </p:oleObj>
                </mc:Choice>
                <mc:Fallback>
                  <p:oleObj name="Acrobat Document" r:id="rId14" imgW="3435120" imgH="2365560" progId="AcroExch.Document.7">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51675" y="3648075"/>
                          <a:ext cx="1025525" cy="7064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3" name="Line 251"/>
            <p:cNvSpPr>
              <a:spLocks noChangeShapeType="1"/>
            </p:cNvSpPr>
            <p:nvPr/>
          </p:nvSpPr>
          <p:spPr bwMode="auto">
            <a:xfrm flipH="1">
              <a:off x="7658100" y="2876550"/>
              <a:ext cx="622300" cy="0"/>
            </a:xfrm>
            <a:prstGeom prst="line">
              <a:avLst/>
            </a:prstGeom>
            <a:noFill/>
            <a:ln w="38100">
              <a:solidFill>
                <a:schemeClr val="accent1"/>
              </a:solidFill>
              <a:round/>
              <a:headEnd/>
              <a:tailEnd type="triangle" w="med" len="med"/>
            </a:ln>
          </p:spPr>
          <p:txBody>
            <a:bodyPr wrap="none" lIns="0" tIns="0" rIns="0" bIns="0" anchor="ctr"/>
            <a:lstStyle/>
            <a:p>
              <a:endParaRPr lang="it-IT"/>
            </a:p>
          </p:txBody>
        </p:sp>
        <p:sp>
          <p:nvSpPr>
            <p:cNvPr id="1044" name="Rectangle 8"/>
            <p:cNvSpPr>
              <a:spLocks noChangeArrowheads="1"/>
            </p:cNvSpPr>
            <p:nvPr/>
          </p:nvSpPr>
          <p:spPr bwMode="auto">
            <a:xfrm>
              <a:off x="6021388" y="1597648"/>
              <a:ext cx="1986439" cy="392707"/>
            </a:xfrm>
            <a:prstGeom prst="rect">
              <a:avLst/>
            </a:prstGeom>
            <a:solidFill>
              <a:schemeClr val="bg2"/>
            </a:solidFill>
            <a:ln w="19050" algn="ctr">
              <a:solidFill>
                <a:schemeClr val="accent1"/>
              </a:solidFill>
              <a:miter lim="800000"/>
              <a:headEnd/>
              <a:tailEnd/>
            </a:ln>
          </p:spPr>
          <p:txBody>
            <a:bodyPr lIns="108000" tIns="36000" rIns="36000" bIns="72000" anchor="ctr" anchorCtr="1">
              <a:spAutoFit/>
            </a:bodyPr>
            <a:lstStyle/>
            <a:p>
              <a:pPr marL="180975" indent="-180975">
                <a:spcBef>
                  <a:spcPct val="20000"/>
                </a:spcBef>
                <a:spcAft>
                  <a:spcPct val="40000"/>
                </a:spcAft>
                <a:tabLst>
                  <a:tab pos="228600" algn="l"/>
                </a:tabLst>
              </a:pPr>
              <a:r>
                <a:rPr lang="en-US" sz="1400" b="1">
                  <a:latin typeface="Calibri" pitchFamily="34" charset="0"/>
                </a:rPr>
                <a:t>Ultimo Miglio</a:t>
              </a:r>
              <a:endParaRPr lang="de-DE" sz="1400" b="1">
                <a:latin typeface="Calibri" pitchFamily="34" charset="0"/>
              </a:endParaRPr>
            </a:p>
          </p:txBody>
        </p:sp>
        <p:sp>
          <p:nvSpPr>
            <p:cNvPr id="1045" name="Text Box 259"/>
            <p:cNvSpPr txBox="1">
              <a:spLocks noChangeArrowheads="1"/>
            </p:cNvSpPr>
            <p:nvPr/>
          </p:nvSpPr>
          <p:spPr bwMode="auto">
            <a:xfrm>
              <a:off x="173038" y="5059363"/>
              <a:ext cx="2854325" cy="1054100"/>
            </a:xfrm>
            <a:prstGeom prst="rect">
              <a:avLst/>
            </a:prstGeom>
            <a:gradFill rotWithShape="1">
              <a:gsLst>
                <a:gs pos="0">
                  <a:srgbClr val="FFFFFF"/>
                </a:gs>
                <a:gs pos="100000">
                  <a:srgbClr val="FFF0B2"/>
                </a:gs>
              </a:gsLst>
              <a:lin ang="5400000" scaled="1"/>
            </a:gradFill>
            <a:ln w="19050" algn="ctr">
              <a:solidFill>
                <a:schemeClr val="accent1"/>
              </a:solidFill>
              <a:miter lim="800000"/>
              <a:headEnd/>
              <a:tailEnd/>
            </a:ln>
          </p:spPr>
          <p:txBody>
            <a:bodyPr lIns="107987" tIns="46800" rIns="91430" bIns="45714" anchor="ctr"/>
            <a:lstStyle/>
            <a:p>
              <a:r>
                <a:rPr lang="en-US" sz="1000">
                  <a:latin typeface="Calibri" pitchFamily="34" charset="0"/>
                </a:rPr>
                <a:t>Le merci aquistate mediante la modalità e-commerce arrivano all’HUB dalle diverse provenienze</a:t>
              </a:r>
            </a:p>
          </p:txBody>
        </p:sp>
        <p:sp>
          <p:nvSpPr>
            <p:cNvPr id="1046" name="Text Box 260"/>
            <p:cNvSpPr txBox="1">
              <a:spLocks noChangeArrowheads="1"/>
            </p:cNvSpPr>
            <p:nvPr/>
          </p:nvSpPr>
          <p:spPr bwMode="auto">
            <a:xfrm>
              <a:off x="3151188" y="5227638"/>
              <a:ext cx="2854325" cy="1054100"/>
            </a:xfrm>
            <a:prstGeom prst="rect">
              <a:avLst/>
            </a:prstGeom>
            <a:gradFill rotWithShape="1">
              <a:gsLst>
                <a:gs pos="0">
                  <a:srgbClr val="FFFFFF"/>
                </a:gs>
                <a:gs pos="100000">
                  <a:srgbClr val="FFF0B2"/>
                </a:gs>
              </a:gsLst>
              <a:lin ang="5400000" scaled="1"/>
            </a:gradFill>
            <a:ln w="19050" algn="ctr">
              <a:solidFill>
                <a:schemeClr val="accent1"/>
              </a:solidFill>
              <a:miter lim="800000"/>
              <a:headEnd/>
              <a:tailEnd/>
            </a:ln>
          </p:spPr>
          <p:txBody>
            <a:bodyPr lIns="107987" tIns="46800" rIns="91430" bIns="45714" anchor="ctr"/>
            <a:lstStyle/>
            <a:p>
              <a:endParaRPr lang="en-US" sz="1400">
                <a:latin typeface="Calibri" pitchFamily="34" charset="0"/>
              </a:endParaRPr>
            </a:p>
            <a:p>
              <a:r>
                <a:rPr lang="en-US" sz="1000">
                  <a:latin typeface="Calibri" pitchFamily="34" charset="0"/>
                </a:rPr>
                <a:t>La consegna non viene fatta al domicilio del cliente. Il cliente riceverà un messaggio che potrà ritirare il proprio bene presso la PACKSTATION da lui indicata</a:t>
              </a:r>
            </a:p>
            <a:p>
              <a:endParaRPr lang="en-US" sz="1400">
                <a:latin typeface="Calibri" pitchFamily="34" charset="0"/>
              </a:endParaRPr>
            </a:p>
          </p:txBody>
        </p:sp>
        <p:sp>
          <p:nvSpPr>
            <p:cNvPr id="1047" name="Text Box 261"/>
            <p:cNvSpPr txBox="1">
              <a:spLocks noChangeArrowheads="1"/>
            </p:cNvSpPr>
            <p:nvPr/>
          </p:nvSpPr>
          <p:spPr bwMode="auto">
            <a:xfrm>
              <a:off x="6161088" y="5399088"/>
              <a:ext cx="2854325" cy="1054100"/>
            </a:xfrm>
            <a:prstGeom prst="rect">
              <a:avLst/>
            </a:prstGeom>
            <a:gradFill rotWithShape="1">
              <a:gsLst>
                <a:gs pos="0">
                  <a:srgbClr val="FFFFFF"/>
                </a:gs>
                <a:gs pos="100000">
                  <a:srgbClr val="FFF0B2"/>
                </a:gs>
              </a:gsLst>
              <a:lin ang="5400000" scaled="1"/>
            </a:gradFill>
            <a:ln w="19050" algn="ctr">
              <a:solidFill>
                <a:schemeClr val="accent1"/>
              </a:solidFill>
              <a:miter lim="800000"/>
              <a:headEnd/>
              <a:tailEnd/>
            </a:ln>
          </p:spPr>
          <p:txBody>
            <a:bodyPr lIns="107987" tIns="46800" rIns="91430" bIns="45714" anchor="ctr"/>
            <a:lstStyle/>
            <a:p>
              <a:endParaRPr lang="en-US" sz="1400">
                <a:latin typeface="Calibri" pitchFamily="34" charset="0"/>
              </a:endParaRPr>
            </a:p>
            <a:p>
              <a:r>
                <a:rPr lang="en-US" sz="1000">
                  <a:latin typeface="Calibri" pitchFamily="34" charset="0"/>
                </a:rPr>
                <a:t>Il cliente finale ritirerà il pacco nel giorno e nell’ora più congeniale rispetto ai propri impegni</a:t>
              </a:r>
            </a:p>
            <a:p>
              <a:endParaRPr lang="en-US" sz="1400">
                <a:latin typeface="Calibri" pitchFamily="34" charset="0"/>
              </a:endParaRPr>
            </a:p>
          </p:txBody>
        </p:sp>
        <p:sp>
          <p:nvSpPr>
            <p:cNvPr id="1048" name="Line 266"/>
            <p:cNvSpPr>
              <a:spLocks noChangeShapeType="1"/>
            </p:cNvSpPr>
            <p:nvPr/>
          </p:nvSpPr>
          <p:spPr bwMode="auto">
            <a:xfrm>
              <a:off x="7705725" y="2644775"/>
              <a:ext cx="577850" cy="0"/>
            </a:xfrm>
            <a:prstGeom prst="line">
              <a:avLst/>
            </a:prstGeom>
            <a:noFill/>
            <a:ln w="38100">
              <a:solidFill>
                <a:schemeClr val="accent1"/>
              </a:solidFill>
              <a:round/>
              <a:headEnd/>
              <a:tailEnd type="triangle" w="med" len="med"/>
            </a:ln>
          </p:spPr>
          <p:txBody>
            <a:bodyPr wrap="none" lIns="0" tIns="0" rIns="0" bIns="0" anchor="ctr"/>
            <a:lstStyle/>
            <a:p>
              <a:endParaRPr lang="it-IT"/>
            </a:p>
          </p:txBody>
        </p:sp>
        <p:pic>
          <p:nvPicPr>
            <p:cNvPr id="1049" name="Picture 265" descr="1335790787_send_sms"/>
            <p:cNvPicPr>
              <a:picLocks noChangeAspect="1" noChangeArrowheads="1"/>
            </p:cNvPicPr>
            <p:nvPr/>
          </p:nvPicPr>
          <p:blipFill>
            <a:blip r:embed="rId16"/>
            <a:srcRect/>
            <a:stretch>
              <a:fillRect/>
            </a:stretch>
          </p:blipFill>
          <p:spPr bwMode="auto">
            <a:xfrm>
              <a:off x="7712075" y="2344738"/>
              <a:ext cx="460375" cy="460375"/>
            </a:xfrm>
            <a:prstGeom prst="rect">
              <a:avLst/>
            </a:prstGeom>
            <a:noFill/>
            <a:ln w="9525">
              <a:noFill/>
              <a:miter lim="800000"/>
              <a:headEnd/>
              <a:tailEnd/>
            </a:ln>
          </p:spPr>
        </p:pic>
        <p:pic>
          <p:nvPicPr>
            <p:cNvPr id="1050" name="Picture 270" descr="http://thumbs.dreamstime.com/x/semirimorchio-del-camion-12523354.jpg"/>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545911" y="1380626"/>
              <a:ext cx="1937982" cy="1027131"/>
            </a:xfrm>
            <a:prstGeom prst="rect">
              <a:avLst/>
            </a:prstGeom>
            <a:noFill/>
            <a:ln w="9525">
              <a:noFill/>
              <a:miter lim="800000"/>
              <a:headEnd/>
              <a:tailEnd/>
            </a:ln>
          </p:spPr>
        </p:pic>
        <p:sp>
          <p:nvSpPr>
            <p:cNvPr id="1051" name="Line 243"/>
            <p:cNvSpPr>
              <a:spLocks noChangeShapeType="1"/>
            </p:cNvSpPr>
            <p:nvPr/>
          </p:nvSpPr>
          <p:spPr bwMode="auto">
            <a:xfrm>
              <a:off x="2384282" y="2116588"/>
              <a:ext cx="1478033" cy="449191"/>
            </a:xfrm>
            <a:prstGeom prst="line">
              <a:avLst/>
            </a:prstGeom>
            <a:noFill/>
            <a:ln w="38100">
              <a:solidFill>
                <a:schemeClr val="accent1"/>
              </a:solidFill>
              <a:round/>
              <a:headEnd/>
              <a:tailEnd type="triangle" w="med" len="med"/>
            </a:ln>
          </p:spPr>
          <p:txBody>
            <a:bodyPr wrap="none" lIns="0" tIns="0" rIns="0" bIns="0" anchor="ctr"/>
            <a:lstStyle/>
            <a:p>
              <a:endParaRPr lang="it-IT"/>
            </a:p>
          </p:txBody>
        </p:sp>
        <p:pic>
          <p:nvPicPr>
            <p:cNvPr id="1052" name="Picture 270" descr="http://thumbs.dreamstime.com/x/semirimorchio-del-camion-12523354.jpg"/>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302526" y="3047928"/>
              <a:ext cx="1937982" cy="1027131"/>
            </a:xfrm>
            <a:prstGeom prst="rect">
              <a:avLst/>
            </a:prstGeom>
            <a:noFill/>
            <a:ln w="9525">
              <a:noFill/>
              <a:miter lim="800000"/>
              <a:headEnd/>
              <a:tailEnd/>
            </a:ln>
          </p:spPr>
        </p:pic>
        <p:sp>
          <p:nvSpPr>
            <p:cNvPr id="1053" name="Line 243"/>
            <p:cNvSpPr>
              <a:spLocks noChangeShapeType="1"/>
            </p:cNvSpPr>
            <p:nvPr/>
          </p:nvSpPr>
          <p:spPr bwMode="auto">
            <a:xfrm flipV="1">
              <a:off x="2086306" y="3016156"/>
              <a:ext cx="1857897" cy="644904"/>
            </a:xfrm>
            <a:prstGeom prst="line">
              <a:avLst/>
            </a:prstGeom>
            <a:noFill/>
            <a:ln w="38100">
              <a:solidFill>
                <a:schemeClr val="accent1"/>
              </a:solidFill>
              <a:round/>
              <a:headEnd/>
              <a:tailEnd type="triangle" w="med" len="med"/>
            </a:ln>
          </p:spPr>
          <p:txBody>
            <a:bodyPr wrap="none" lIns="0" tIns="0" rIns="0" bIns="0" anchor="ctr"/>
            <a:lstStyle/>
            <a:p>
              <a:endParaRPr lang="it-IT"/>
            </a:p>
          </p:txBody>
        </p:sp>
        <p:pic>
          <p:nvPicPr>
            <p:cNvPr id="1054" name="Picture 270" descr="http://thumbs.dreamstime.com/x/semirimorchio-del-camion-12523354.jpg"/>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1765111" y="3869068"/>
              <a:ext cx="1937982" cy="1027131"/>
            </a:xfrm>
            <a:prstGeom prst="rect">
              <a:avLst/>
            </a:prstGeom>
            <a:noFill/>
            <a:ln w="9525">
              <a:noFill/>
              <a:miter lim="800000"/>
              <a:headEnd/>
              <a:tailEnd/>
            </a:ln>
          </p:spPr>
        </p:pic>
        <p:sp>
          <p:nvSpPr>
            <p:cNvPr id="1055" name="Line 243"/>
            <p:cNvSpPr>
              <a:spLocks noChangeShapeType="1"/>
            </p:cNvSpPr>
            <p:nvPr/>
          </p:nvSpPr>
          <p:spPr bwMode="auto">
            <a:xfrm flipV="1">
              <a:off x="3289110" y="3168555"/>
              <a:ext cx="807493" cy="912125"/>
            </a:xfrm>
            <a:prstGeom prst="line">
              <a:avLst/>
            </a:prstGeom>
            <a:noFill/>
            <a:ln w="38100">
              <a:solidFill>
                <a:schemeClr val="accent1"/>
              </a:solidFill>
              <a:round/>
              <a:headEnd/>
              <a:tailEnd type="triangle" w="med" len="med"/>
            </a:ln>
          </p:spPr>
          <p:txBody>
            <a:bodyPr wrap="none" lIns="0" tIns="0" rIns="0" bIns="0" anchor="ctr"/>
            <a:lstStyle/>
            <a:p>
              <a:endParaRPr lang="it-IT"/>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4213" y="188913"/>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3200" b="1" dirty="0" err="1">
                <a:solidFill>
                  <a:schemeClr val="bg1"/>
                </a:solidFill>
                <a:latin typeface="Calibri" pitchFamily="34" charset="0"/>
              </a:rPr>
              <a:t>Packstations</a:t>
            </a:r>
            <a:r>
              <a:rPr lang="it-IT" sz="3200" b="1" dirty="0">
                <a:solidFill>
                  <a:schemeClr val="bg1"/>
                </a:solidFill>
                <a:latin typeface="Calibri" pitchFamily="34" charset="0"/>
              </a:rPr>
              <a:t> per la consegna degli acquisti effettuati on-line</a:t>
            </a:r>
          </a:p>
          <a:p>
            <a:pPr>
              <a:defRPr/>
            </a:pPr>
            <a:endParaRPr lang="it-IT" sz="2600" b="1" dirty="0">
              <a:solidFill>
                <a:schemeClr val="bg1"/>
              </a:solidFill>
              <a:latin typeface="Calibri" pitchFamily="34" charset="0"/>
              <a:ea typeface="Gotham Book"/>
              <a:cs typeface="Gotham Book"/>
            </a:endParaRPr>
          </a:p>
          <a:p>
            <a:pPr algn="ctr">
              <a:defRPr/>
            </a:pP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41987" name="Picture 8"/>
          <p:cNvPicPr>
            <a:picLocks noChangeAspect="1" noChangeArrowheads="1"/>
          </p:cNvPicPr>
          <p:nvPr/>
        </p:nvPicPr>
        <p:blipFill>
          <a:blip r:embed="rId9"/>
          <a:srcRect r="70464"/>
          <a:stretch>
            <a:fillRect/>
          </a:stretch>
        </p:blipFill>
        <p:spPr bwMode="auto">
          <a:xfrm>
            <a:off x="3563938" y="5661025"/>
            <a:ext cx="1601787" cy="1079500"/>
          </a:xfrm>
          <a:prstGeom prst="rect">
            <a:avLst/>
          </a:prstGeom>
          <a:noFill/>
          <a:ln w="9525">
            <a:noFill/>
            <a:miter lim="800000"/>
            <a:headEnd/>
            <a:tailEnd/>
          </a:ln>
        </p:spPr>
      </p:pic>
      <p:sp>
        <p:nvSpPr>
          <p:cNvPr id="41988" name="Rectangle 3"/>
          <p:cNvSpPr>
            <a:spLocks noChangeArrowheads="1"/>
          </p:cNvSpPr>
          <p:nvPr>
            <p:custDataLst>
              <p:tags r:id="rId1"/>
            </p:custDataLst>
          </p:nvPr>
        </p:nvSpPr>
        <p:spPr bwMode="auto">
          <a:xfrm>
            <a:off x="676275" y="2047875"/>
            <a:ext cx="7815263" cy="3375025"/>
          </a:xfrm>
          <a:prstGeom prst="rect">
            <a:avLst/>
          </a:prstGeom>
          <a:gradFill rotWithShape="1">
            <a:gsLst>
              <a:gs pos="0">
                <a:srgbClr val="FFFFFF"/>
              </a:gs>
              <a:gs pos="100000">
                <a:srgbClr val="FFF0B2"/>
              </a:gs>
            </a:gsLst>
            <a:lin ang="5400000" scaled="1"/>
          </a:gradFill>
          <a:ln w="19050" algn="ctr">
            <a:solidFill>
              <a:schemeClr val="accent1"/>
            </a:solidFill>
            <a:miter lim="800000"/>
            <a:headEnd/>
            <a:tailEnd/>
          </a:ln>
        </p:spPr>
        <p:txBody>
          <a:bodyPr lIns="107987" tIns="46800" rIns="91430" bIns="45714" anchor="ctr"/>
          <a:lstStyle/>
          <a:p>
            <a:endParaRPr lang="en-US">
              <a:latin typeface="Calibri" pitchFamily="34" charset="0"/>
            </a:endParaRPr>
          </a:p>
        </p:txBody>
      </p:sp>
      <p:sp>
        <p:nvSpPr>
          <p:cNvPr id="41989" name="Rectangle 8"/>
          <p:cNvSpPr>
            <a:spLocks noChangeArrowheads="1"/>
          </p:cNvSpPr>
          <p:nvPr>
            <p:custDataLst>
              <p:tags r:id="rId2"/>
            </p:custDataLst>
          </p:nvPr>
        </p:nvSpPr>
        <p:spPr bwMode="auto">
          <a:xfrm>
            <a:off x="527050" y="1552575"/>
            <a:ext cx="8054975" cy="4008438"/>
          </a:xfrm>
          <a:prstGeom prst="rect">
            <a:avLst/>
          </a:prstGeom>
          <a:gradFill rotWithShape="1">
            <a:gsLst>
              <a:gs pos="0">
                <a:srgbClr val="FFFFCC"/>
              </a:gs>
              <a:gs pos="100000">
                <a:schemeClr val="bg1"/>
              </a:gs>
            </a:gsLst>
            <a:lin ang="5400000" scaled="1"/>
          </a:gradFill>
          <a:ln w="19050" algn="ctr">
            <a:solidFill>
              <a:schemeClr val="accent1"/>
            </a:solidFill>
            <a:miter lim="800000"/>
            <a:headEnd/>
            <a:tailEnd/>
          </a:ln>
        </p:spPr>
        <p:txBody>
          <a:bodyPr lIns="86383" tIns="43190" rIns="86383" bIns="43190" anchor="ctr"/>
          <a:lstStyle/>
          <a:p>
            <a:pPr algn="ctr" defTabSz="863600">
              <a:spcAft>
                <a:spcPct val="100000"/>
              </a:spcAft>
              <a:buClr>
                <a:srgbClr val="FFCC03"/>
              </a:buClr>
              <a:buFont typeface="Wingdings" pitchFamily="2" charset="2"/>
              <a:buNone/>
            </a:pPr>
            <a:endParaRPr lang="en-US" sz="1400">
              <a:latin typeface="Calibri" pitchFamily="34" charset="0"/>
            </a:endParaRPr>
          </a:p>
        </p:txBody>
      </p:sp>
      <p:sp>
        <p:nvSpPr>
          <p:cNvPr id="41990" name="Rectangle 6"/>
          <p:cNvSpPr txBox="1">
            <a:spLocks noChangeArrowheads="1"/>
          </p:cNvSpPr>
          <p:nvPr/>
        </p:nvSpPr>
        <p:spPr bwMode="auto">
          <a:xfrm>
            <a:off x="1163638" y="1662113"/>
            <a:ext cx="2079625" cy="471487"/>
          </a:xfrm>
          <a:prstGeom prst="rect">
            <a:avLst/>
          </a:prstGeom>
          <a:noFill/>
          <a:ln w="9525">
            <a:noFill/>
            <a:miter lim="800000"/>
            <a:headEnd/>
            <a:tailEnd/>
          </a:ln>
        </p:spPr>
        <p:txBody>
          <a:bodyPr/>
          <a:lstStyle/>
          <a:p>
            <a:pPr marL="342900" indent="-342900">
              <a:spcBef>
                <a:spcPct val="20000"/>
              </a:spcBef>
            </a:pPr>
            <a:r>
              <a:rPr lang="en-US" sz="1400" b="1">
                <a:solidFill>
                  <a:srgbClr val="000000"/>
                </a:solidFill>
                <a:latin typeface="Calibri" pitchFamily="34" charset="0"/>
              </a:rPr>
              <a:t>Benefici per il cliente</a:t>
            </a:r>
            <a:endParaRPr lang="de-DE" sz="1400" b="1">
              <a:solidFill>
                <a:srgbClr val="000000"/>
              </a:solidFill>
              <a:latin typeface="Calibri" pitchFamily="34" charset="0"/>
            </a:endParaRPr>
          </a:p>
        </p:txBody>
      </p:sp>
      <p:sp>
        <p:nvSpPr>
          <p:cNvPr id="41991" name="Rectangle 7"/>
          <p:cNvSpPr>
            <a:spLocks noChangeArrowheads="1"/>
          </p:cNvSpPr>
          <p:nvPr/>
        </p:nvSpPr>
        <p:spPr bwMode="gray">
          <a:xfrm>
            <a:off x="5894388" y="1641475"/>
            <a:ext cx="2457450" cy="471488"/>
          </a:xfrm>
          <a:prstGeom prst="rect">
            <a:avLst/>
          </a:prstGeom>
          <a:noFill/>
          <a:ln w="0">
            <a:noFill/>
            <a:miter lim="800000"/>
            <a:headEnd/>
            <a:tailEnd/>
          </a:ln>
        </p:spPr>
        <p:txBody>
          <a:bodyPr lIns="0" tIns="0" rIns="0" bIns="0"/>
          <a:lstStyle/>
          <a:p>
            <a:pPr>
              <a:spcAft>
                <a:spcPct val="30000"/>
              </a:spcAft>
              <a:buClr>
                <a:srgbClr val="000000"/>
              </a:buClr>
              <a:buSzPct val="100000"/>
            </a:pPr>
            <a:r>
              <a:rPr lang="en-US" sz="1400" b="1">
                <a:solidFill>
                  <a:srgbClr val="000000"/>
                </a:solidFill>
                <a:latin typeface="Calibri" pitchFamily="34" charset="0"/>
              </a:rPr>
              <a:t>Opportunità per gli operatori</a:t>
            </a:r>
            <a:endParaRPr lang="de-DE" sz="1400" b="1">
              <a:solidFill>
                <a:srgbClr val="000000"/>
              </a:solidFill>
              <a:latin typeface="Calibri" pitchFamily="34" charset="0"/>
            </a:endParaRPr>
          </a:p>
        </p:txBody>
      </p:sp>
      <p:pic>
        <p:nvPicPr>
          <p:cNvPr id="41992" name="Picture 15"/>
          <p:cNvPicPr>
            <a:picLocks noChangeAspect="1" noChangeArrowheads="1"/>
          </p:cNvPicPr>
          <p:nvPr>
            <p:custDataLst>
              <p:tags r:id="rId3"/>
            </p:custDataLst>
          </p:nvPr>
        </p:nvPicPr>
        <p:blipFill>
          <a:blip r:embed="rId10"/>
          <a:srcRect b="23763"/>
          <a:stretch>
            <a:fillRect/>
          </a:stretch>
        </p:blipFill>
        <p:spPr bwMode="auto">
          <a:xfrm>
            <a:off x="3216275" y="2146300"/>
            <a:ext cx="2706688" cy="3157538"/>
          </a:xfrm>
          <a:prstGeom prst="rect">
            <a:avLst/>
          </a:prstGeom>
          <a:noFill/>
          <a:ln w="19050">
            <a:noFill/>
            <a:miter lim="800000"/>
            <a:headEnd/>
            <a:tailEnd/>
          </a:ln>
        </p:spPr>
      </p:pic>
      <p:sp>
        <p:nvSpPr>
          <p:cNvPr id="40" name="Textfeld 1"/>
          <p:cNvSpPr>
            <a:spLocks noChangeArrowheads="1"/>
          </p:cNvSpPr>
          <p:nvPr>
            <p:custDataLst>
              <p:tags r:id="rId4"/>
            </p:custDataLst>
          </p:nvPr>
        </p:nvSpPr>
        <p:spPr bwMode="auto">
          <a:xfrm>
            <a:off x="784225" y="2124075"/>
            <a:ext cx="2217738" cy="3332163"/>
          </a:xfrm>
          <a:prstGeom prst="roundRect">
            <a:avLst>
              <a:gd name="adj" fmla="val 0"/>
            </a:avLst>
          </a:prstGeom>
          <a:gradFill rotWithShape="1">
            <a:gsLst>
              <a:gs pos="0">
                <a:srgbClr val="F0F0F0"/>
              </a:gs>
              <a:gs pos="100000">
                <a:srgbClr val="F0F0F0"/>
              </a:gs>
            </a:gsLst>
            <a:lin ang="5400000" scaled="1"/>
          </a:gradFill>
          <a:ln w="9525" algn="ctr">
            <a:solidFill>
              <a:schemeClr val="tx1"/>
            </a:solidFill>
            <a:round/>
            <a:headEnd/>
            <a:tailEnd/>
          </a:ln>
          <a:effectLst>
            <a:outerShdw dist="20000" dir="5400000" rotWithShape="0">
              <a:srgbClr val="808080">
                <a:alpha val="37999"/>
              </a:srgbClr>
            </a:outerShdw>
          </a:effectLst>
        </p:spPr>
        <p:txBody>
          <a:bodyPr/>
          <a:lstStyle/>
          <a:p>
            <a:pPr fontAlgn="auto">
              <a:spcBef>
                <a:spcPts val="0"/>
              </a:spcBef>
              <a:spcAft>
                <a:spcPct val="50000"/>
              </a:spcAft>
              <a:buClr>
                <a:schemeClr val="tx1"/>
              </a:buClr>
              <a:buFont typeface="Wingdings" pitchFamily="2" charset="2"/>
              <a:buChar char="§"/>
              <a:defRPr/>
            </a:pPr>
            <a:r>
              <a:rPr lang="en-US" sz="1400" dirty="0">
                <a:latin typeface="+mn-lt"/>
              </a:rPr>
              <a:t> </a:t>
            </a:r>
            <a:r>
              <a:rPr lang="en-US" sz="1400" dirty="0" err="1">
                <a:latin typeface="+mn-lt"/>
              </a:rPr>
              <a:t>Ritiro</a:t>
            </a:r>
            <a:r>
              <a:rPr lang="en-US" sz="1400" dirty="0">
                <a:latin typeface="+mn-lt"/>
              </a:rPr>
              <a:t> </a:t>
            </a:r>
            <a:r>
              <a:rPr lang="en-US" sz="1400" dirty="0" err="1">
                <a:latin typeface="+mn-lt"/>
              </a:rPr>
              <a:t>merce</a:t>
            </a:r>
            <a:r>
              <a:rPr lang="en-US" sz="1400" dirty="0">
                <a:latin typeface="+mn-lt"/>
              </a:rPr>
              <a:t> 24h</a:t>
            </a:r>
            <a:endParaRPr lang="de-DE" sz="1400" dirty="0">
              <a:latin typeface="+mn-lt"/>
            </a:endParaRPr>
          </a:p>
          <a:p>
            <a:pPr fontAlgn="auto">
              <a:spcBef>
                <a:spcPts val="0"/>
              </a:spcBef>
              <a:spcAft>
                <a:spcPct val="50000"/>
              </a:spcAft>
              <a:buClr>
                <a:schemeClr val="tx1"/>
              </a:buClr>
              <a:buFont typeface="Wingdings" pitchFamily="2" charset="2"/>
              <a:buChar char="§"/>
              <a:defRPr/>
            </a:pPr>
            <a:r>
              <a:rPr lang="en-US" sz="1400" dirty="0">
                <a:latin typeface="+mn-lt"/>
              </a:rPr>
              <a:t> </a:t>
            </a:r>
            <a:r>
              <a:rPr lang="en-US" sz="1400" dirty="0" err="1">
                <a:latin typeface="+mn-lt"/>
              </a:rPr>
              <a:t>Flessibilità</a:t>
            </a:r>
            <a:r>
              <a:rPr lang="en-US" sz="1400" dirty="0">
                <a:latin typeface="+mn-lt"/>
              </a:rPr>
              <a:t> </a:t>
            </a:r>
            <a:r>
              <a:rPr lang="en-US" sz="1400" dirty="0" err="1">
                <a:latin typeface="+mn-lt"/>
              </a:rPr>
              <a:t>nella</a:t>
            </a:r>
            <a:r>
              <a:rPr lang="en-US" sz="1400" dirty="0">
                <a:latin typeface="+mn-lt"/>
              </a:rPr>
              <a:t> </a:t>
            </a:r>
            <a:r>
              <a:rPr lang="en-US" sz="1400" dirty="0" err="1">
                <a:latin typeface="+mn-lt"/>
              </a:rPr>
              <a:t>scelta</a:t>
            </a:r>
            <a:r>
              <a:rPr lang="en-US" sz="1400" dirty="0">
                <a:latin typeface="+mn-lt"/>
              </a:rPr>
              <a:t> della </a:t>
            </a:r>
            <a:r>
              <a:rPr lang="en-US" sz="1400" dirty="0" err="1">
                <a:latin typeface="+mn-lt"/>
              </a:rPr>
              <a:t>destinazione</a:t>
            </a:r>
            <a:r>
              <a:rPr lang="en-US" sz="1400" dirty="0">
                <a:latin typeface="+mn-lt"/>
              </a:rPr>
              <a:t> finale del </a:t>
            </a:r>
            <a:r>
              <a:rPr lang="en-US" sz="1400" dirty="0" err="1">
                <a:latin typeface="+mn-lt"/>
              </a:rPr>
              <a:t>pacchetto</a:t>
            </a:r>
            <a:endParaRPr lang="de-DE" sz="1400" dirty="0">
              <a:latin typeface="+mn-lt"/>
            </a:endParaRPr>
          </a:p>
          <a:p>
            <a:pPr fontAlgn="auto">
              <a:spcBef>
                <a:spcPts val="0"/>
              </a:spcBef>
              <a:spcAft>
                <a:spcPct val="50000"/>
              </a:spcAft>
              <a:buClr>
                <a:schemeClr val="tx1"/>
              </a:buClr>
              <a:buFont typeface="Wingdings" pitchFamily="2" charset="2"/>
              <a:buChar char="§"/>
              <a:defRPr/>
            </a:pPr>
            <a:r>
              <a:rPr lang="it-IT" sz="1400" dirty="0">
                <a:latin typeface="+mn-lt"/>
              </a:rPr>
              <a:t>Nessun aggravio di costo per l’utente finale</a:t>
            </a:r>
            <a:endParaRPr lang="de-DE" sz="1400" dirty="0">
              <a:latin typeface="+mn-lt"/>
            </a:endParaRPr>
          </a:p>
          <a:p>
            <a:pPr fontAlgn="auto">
              <a:spcBef>
                <a:spcPts val="0"/>
              </a:spcBef>
              <a:spcAft>
                <a:spcPct val="50000"/>
              </a:spcAft>
              <a:buClr>
                <a:schemeClr val="tx1"/>
              </a:buClr>
              <a:buFont typeface="Wingdings" pitchFamily="2" charset="2"/>
              <a:buChar char="§"/>
              <a:defRPr/>
            </a:pPr>
            <a:r>
              <a:rPr lang="en-US" sz="1400" dirty="0">
                <a:latin typeface="+mn-lt"/>
              </a:rPr>
              <a:t>e-mail o SMS per </a:t>
            </a:r>
            <a:r>
              <a:rPr lang="en-US" sz="1400" dirty="0" err="1">
                <a:latin typeface="+mn-lt"/>
              </a:rPr>
              <a:t>avvisare</a:t>
            </a:r>
            <a:r>
              <a:rPr lang="en-US" sz="1400" dirty="0">
                <a:latin typeface="+mn-lt"/>
              </a:rPr>
              <a:t> </a:t>
            </a:r>
            <a:r>
              <a:rPr lang="en-US" sz="1400" dirty="0" err="1">
                <a:latin typeface="+mn-lt"/>
              </a:rPr>
              <a:t>quando</a:t>
            </a:r>
            <a:r>
              <a:rPr lang="en-US" sz="1400" dirty="0">
                <a:latin typeface="+mn-lt"/>
              </a:rPr>
              <a:t> </a:t>
            </a:r>
            <a:r>
              <a:rPr lang="en-US" sz="1400" dirty="0" err="1">
                <a:latin typeface="+mn-lt"/>
              </a:rPr>
              <a:t>il</a:t>
            </a:r>
            <a:r>
              <a:rPr lang="en-US" sz="1400" dirty="0">
                <a:latin typeface="+mn-lt"/>
              </a:rPr>
              <a:t> </a:t>
            </a:r>
            <a:r>
              <a:rPr lang="en-US" sz="1400" dirty="0" err="1">
                <a:latin typeface="+mn-lt"/>
              </a:rPr>
              <a:t>pacchetto</a:t>
            </a:r>
            <a:r>
              <a:rPr lang="en-US" sz="1400" dirty="0">
                <a:latin typeface="+mn-lt"/>
              </a:rPr>
              <a:t> è </a:t>
            </a:r>
            <a:r>
              <a:rPr lang="en-US" sz="1400" dirty="0" err="1">
                <a:latin typeface="+mn-lt"/>
              </a:rPr>
              <a:t>disponibile</a:t>
            </a:r>
            <a:r>
              <a:rPr lang="en-US" sz="1400" dirty="0">
                <a:latin typeface="+mn-lt"/>
              </a:rPr>
              <a:t> per </a:t>
            </a:r>
            <a:r>
              <a:rPr lang="en-US" sz="1400" dirty="0" err="1">
                <a:latin typeface="+mn-lt"/>
              </a:rPr>
              <a:t>il</a:t>
            </a:r>
            <a:r>
              <a:rPr lang="en-US" sz="1400" dirty="0">
                <a:latin typeface="+mn-lt"/>
              </a:rPr>
              <a:t> </a:t>
            </a:r>
            <a:r>
              <a:rPr lang="en-US" sz="1400" dirty="0" err="1">
                <a:latin typeface="+mn-lt"/>
              </a:rPr>
              <a:t>ritiro</a:t>
            </a:r>
            <a:endParaRPr lang="en-US" sz="1400" dirty="0">
              <a:latin typeface="+mn-lt"/>
            </a:endParaRPr>
          </a:p>
          <a:p>
            <a:pPr fontAlgn="auto">
              <a:spcBef>
                <a:spcPts val="0"/>
              </a:spcBef>
              <a:spcAft>
                <a:spcPct val="50000"/>
              </a:spcAft>
              <a:buClr>
                <a:schemeClr val="tx1"/>
              </a:buClr>
              <a:buFont typeface="Wingdings" pitchFamily="2" charset="2"/>
              <a:buChar char="§"/>
              <a:defRPr/>
            </a:pPr>
            <a:r>
              <a:rPr lang="en-US" sz="1400" dirty="0">
                <a:latin typeface="+mn-lt"/>
              </a:rPr>
              <a:t> </a:t>
            </a:r>
            <a:r>
              <a:rPr lang="en-US" sz="1400" dirty="0" err="1">
                <a:latin typeface="+mn-lt"/>
              </a:rPr>
              <a:t>Possibilità</a:t>
            </a:r>
            <a:r>
              <a:rPr lang="en-US" sz="1400" dirty="0">
                <a:latin typeface="+mn-lt"/>
              </a:rPr>
              <a:t> </a:t>
            </a:r>
            <a:r>
              <a:rPr lang="en-US" sz="1400" dirty="0" err="1">
                <a:latin typeface="+mn-lt"/>
              </a:rPr>
              <a:t>di</a:t>
            </a:r>
            <a:r>
              <a:rPr lang="en-US" sz="1400" dirty="0">
                <a:latin typeface="+mn-lt"/>
              </a:rPr>
              <a:t> </a:t>
            </a:r>
            <a:r>
              <a:rPr lang="en-US" sz="1400" dirty="0" err="1">
                <a:latin typeface="+mn-lt"/>
              </a:rPr>
              <a:t>pagamento</a:t>
            </a:r>
            <a:r>
              <a:rPr lang="en-US" sz="1400" dirty="0">
                <a:latin typeface="+mn-lt"/>
              </a:rPr>
              <a:t> in </a:t>
            </a:r>
            <a:r>
              <a:rPr lang="en-US" sz="1400" dirty="0" err="1">
                <a:latin typeface="+mn-lt"/>
              </a:rPr>
              <a:t>contrassegno</a:t>
            </a:r>
            <a:r>
              <a:rPr lang="en-US" sz="1400" dirty="0">
                <a:latin typeface="+mn-lt"/>
              </a:rPr>
              <a:t> </a:t>
            </a:r>
          </a:p>
          <a:p>
            <a:pPr fontAlgn="auto">
              <a:spcBef>
                <a:spcPts val="0"/>
              </a:spcBef>
              <a:spcAft>
                <a:spcPts val="0"/>
              </a:spcAft>
              <a:buClr>
                <a:srgbClr val="FFCC00"/>
              </a:buClr>
              <a:buFont typeface="Wingdings" pitchFamily="2" charset="2"/>
              <a:buChar char="§"/>
              <a:defRPr/>
            </a:pPr>
            <a:endParaRPr lang="de-DE" sz="1400" dirty="0">
              <a:latin typeface="+mn-lt"/>
            </a:endParaRPr>
          </a:p>
        </p:txBody>
      </p:sp>
      <p:sp>
        <p:nvSpPr>
          <p:cNvPr id="42" name="Textfeld 1"/>
          <p:cNvSpPr>
            <a:spLocks noChangeArrowheads="1"/>
          </p:cNvSpPr>
          <p:nvPr>
            <p:custDataLst>
              <p:tags r:id="rId5"/>
            </p:custDataLst>
          </p:nvPr>
        </p:nvSpPr>
        <p:spPr bwMode="auto">
          <a:xfrm>
            <a:off x="6242050" y="2124075"/>
            <a:ext cx="2159000" cy="3295650"/>
          </a:xfrm>
          <a:prstGeom prst="roundRect">
            <a:avLst>
              <a:gd name="adj" fmla="val 0"/>
            </a:avLst>
          </a:prstGeom>
          <a:gradFill rotWithShape="1">
            <a:gsLst>
              <a:gs pos="0">
                <a:srgbClr val="F0F0F0"/>
              </a:gs>
              <a:gs pos="100000">
                <a:srgbClr val="F0F0F0"/>
              </a:gs>
            </a:gsLst>
            <a:lin ang="5400000" scaled="1"/>
          </a:gradFill>
          <a:ln w="9525" algn="ctr">
            <a:solidFill>
              <a:schemeClr val="tx1"/>
            </a:solidFill>
            <a:round/>
            <a:headEnd/>
            <a:tailEnd/>
          </a:ln>
          <a:effectLst>
            <a:outerShdw dist="20000" dir="5400000" rotWithShape="0">
              <a:srgbClr val="808080">
                <a:alpha val="37999"/>
              </a:srgbClr>
            </a:outerShdw>
          </a:effectLst>
        </p:spPr>
        <p:txBody>
          <a:bodyPr/>
          <a:lstStyle/>
          <a:p>
            <a:pPr fontAlgn="auto">
              <a:spcBef>
                <a:spcPts val="0"/>
              </a:spcBef>
              <a:spcAft>
                <a:spcPct val="50000"/>
              </a:spcAft>
              <a:buClr>
                <a:schemeClr val="tx1"/>
              </a:buClr>
              <a:buFont typeface="Wingdings" pitchFamily="2" charset="2"/>
              <a:buChar char="§"/>
              <a:defRPr/>
            </a:pPr>
            <a:r>
              <a:rPr lang="en-US" sz="1400" dirty="0">
                <a:solidFill>
                  <a:srgbClr val="000000"/>
                </a:solidFill>
                <a:latin typeface="+mn-lt"/>
              </a:rPr>
              <a:t> </a:t>
            </a:r>
            <a:r>
              <a:rPr lang="en-US" sz="1400" dirty="0" err="1">
                <a:solidFill>
                  <a:srgbClr val="000000"/>
                </a:solidFill>
                <a:latin typeface="+mn-lt"/>
              </a:rPr>
              <a:t>Riduzione</a:t>
            </a:r>
            <a:r>
              <a:rPr lang="en-US" sz="1400" dirty="0">
                <a:solidFill>
                  <a:srgbClr val="000000"/>
                </a:solidFill>
                <a:latin typeface="+mn-lt"/>
              </a:rPr>
              <a:t> </a:t>
            </a:r>
            <a:r>
              <a:rPr lang="en-US" sz="1400" dirty="0" err="1">
                <a:solidFill>
                  <a:srgbClr val="000000"/>
                </a:solidFill>
                <a:latin typeface="+mn-lt"/>
              </a:rPr>
              <a:t>dei</a:t>
            </a:r>
            <a:r>
              <a:rPr lang="en-US" sz="1400" dirty="0">
                <a:solidFill>
                  <a:srgbClr val="000000"/>
                </a:solidFill>
                <a:latin typeface="+mn-lt"/>
              </a:rPr>
              <a:t> </a:t>
            </a:r>
            <a:r>
              <a:rPr lang="en-US" sz="1400" dirty="0" err="1">
                <a:solidFill>
                  <a:srgbClr val="000000"/>
                </a:solidFill>
                <a:latin typeface="+mn-lt"/>
              </a:rPr>
              <a:t>costi</a:t>
            </a:r>
            <a:r>
              <a:rPr lang="en-US" sz="1400" dirty="0">
                <a:solidFill>
                  <a:srgbClr val="000000"/>
                </a:solidFill>
                <a:latin typeface="+mn-lt"/>
              </a:rPr>
              <a:t> </a:t>
            </a:r>
            <a:r>
              <a:rPr lang="en-US" sz="1400" dirty="0" err="1">
                <a:solidFill>
                  <a:srgbClr val="000000"/>
                </a:solidFill>
                <a:latin typeface="+mn-lt"/>
              </a:rPr>
              <a:t>unitari</a:t>
            </a:r>
            <a:r>
              <a:rPr lang="en-US" sz="1400" dirty="0">
                <a:solidFill>
                  <a:srgbClr val="000000"/>
                </a:solidFill>
                <a:latin typeface="+mn-lt"/>
              </a:rPr>
              <a:t> </a:t>
            </a:r>
            <a:r>
              <a:rPr lang="en-US" sz="1400" dirty="0" err="1">
                <a:solidFill>
                  <a:srgbClr val="000000"/>
                </a:solidFill>
                <a:latin typeface="+mn-lt"/>
              </a:rPr>
              <a:t>operativi</a:t>
            </a:r>
            <a:endParaRPr lang="de-DE" sz="1400" dirty="0">
              <a:solidFill>
                <a:srgbClr val="000000"/>
              </a:solidFill>
              <a:latin typeface="+mn-lt"/>
            </a:endParaRPr>
          </a:p>
          <a:p>
            <a:pPr fontAlgn="auto">
              <a:spcBef>
                <a:spcPts val="0"/>
              </a:spcBef>
              <a:spcAft>
                <a:spcPct val="50000"/>
              </a:spcAft>
              <a:buClr>
                <a:schemeClr val="tx1"/>
              </a:buClr>
              <a:buFont typeface="Wingdings" pitchFamily="2" charset="2"/>
              <a:buChar char="§"/>
              <a:defRPr/>
            </a:pPr>
            <a:r>
              <a:rPr lang="en-US" sz="1400" dirty="0">
                <a:solidFill>
                  <a:srgbClr val="000000"/>
                </a:solidFill>
                <a:latin typeface="+mn-lt"/>
              </a:rPr>
              <a:t> </a:t>
            </a:r>
            <a:r>
              <a:rPr lang="en-US" sz="1400" dirty="0" err="1">
                <a:solidFill>
                  <a:srgbClr val="000000"/>
                </a:solidFill>
                <a:latin typeface="+mn-lt"/>
              </a:rPr>
              <a:t>Possibilità</a:t>
            </a:r>
            <a:r>
              <a:rPr lang="en-US" sz="1400" dirty="0">
                <a:solidFill>
                  <a:srgbClr val="000000"/>
                </a:solidFill>
                <a:latin typeface="+mn-lt"/>
              </a:rPr>
              <a:t> </a:t>
            </a:r>
            <a:r>
              <a:rPr lang="en-US" sz="1400" dirty="0" err="1">
                <a:solidFill>
                  <a:srgbClr val="000000"/>
                </a:solidFill>
                <a:latin typeface="+mn-lt"/>
              </a:rPr>
              <a:t>di</a:t>
            </a:r>
            <a:r>
              <a:rPr lang="en-US" sz="1400" dirty="0">
                <a:solidFill>
                  <a:srgbClr val="000000"/>
                </a:solidFill>
                <a:latin typeface="+mn-lt"/>
              </a:rPr>
              <a:t> </a:t>
            </a:r>
            <a:r>
              <a:rPr lang="en-US" sz="1400" dirty="0" err="1">
                <a:solidFill>
                  <a:srgbClr val="000000"/>
                </a:solidFill>
                <a:latin typeface="+mn-lt"/>
              </a:rPr>
              <a:t>concentrare</a:t>
            </a:r>
            <a:r>
              <a:rPr lang="en-US" sz="1400" dirty="0">
                <a:solidFill>
                  <a:srgbClr val="000000"/>
                </a:solidFill>
                <a:latin typeface="+mn-lt"/>
              </a:rPr>
              <a:t> le </a:t>
            </a:r>
            <a:r>
              <a:rPr lang="en-US" sz="1400" dirty="0" err="1">
                <a:solidFill>
                  <a:srgbClr val="000000"/>
                </a:solidFill>
                <a:latin typeface="+mn-lt"/>
              </a:rPr>
              <a:t>consegne</a:t>
            </a:r>
            <a:r>
              <a:rPr lang="en-US" sz="1400" dirty="0">
                <a:solidFill>
                  <a:srgbClr val="000000"/>
                </a:solidFill>
                <a:latin typeface="+mn-lt"/>
              </a:rPr>
              <a:t> in </a:t>
            </a:r>
            <a:r>
              <a:rPr lang="en-US" sz="1400" dirty="0" err="1">
                <a:solidFill>
                  <a:srgbClr val="000000"/>
                </a:solidFill>
                <a:latin typeface="+mn-lt"/>
              </a:rPr>
              <a:t>pochi</a:t>
            </a:r>
            <a:r>
              <a:rPr lang="en-US" sz="1400" dirty="0">
                <a:solidFill>
                  <a:srgbClr val="000000"/>
                </a:solidFill>
                <a:latin typeface="+mn-lt"/>
              </a:rPr>
              <a:t> </a:t>
            </a:r>
            <a:r>
              <a:rPr lang="en-US" sz="1400" dirty="0" err="1">
                <a:solidFill>
                  <a:srgbClr val="000000"/>
                </a:solidFill>
                <a:latin typeface="+mn-lt"/>
              </a:rPr>
              <a:t>punti</a:t>
            </a:r>
            <a:r>
              <a:rPr lang="en-US" sz="1400" dirty="0">
                <a:solidFill>
                  <a:srgbClr val="000000"/>
                </a:solidFill>
                <a:latin typeface="+mn-lt"/>
              </a:rPr>
              <a:t> </a:t>
            </a:r>
            <a:r>
              <a:rPr lang="en-US" sz="1400" dirty="0" err="1">
                <a:solidFill>
                  <a:srgbClr val="000000"/>
                </a:solidFill>
                <a:latin typeface="+mn-lt"/>
              </a:rPr>
              <a:t>piuttosto</a:t>
            </a:r>
            <a:r>
              <a:rPr lang="en-US" sz="1400" dirty="0">
                <a:solidFill>
                  <a:srgbClr val="000000"/>
                </a:solidFill>
                <a:latin typeface="+mn-lt"/>
              </a:rPr>
              <a:t> </a:t>
            </a:r>
            <a:r>
              <a:rPr lang="en-US" sz="1400" dirty="0" err="1">
                <a:solidFill>
                  <a:srgbClr val="000000"/>
                </a:solidFill>
                <a:latin typeface="+mn-lt"/>
              </a:rPr>
              <a:t>che</a:t>
            </a:r>
            <a:r>
              <a:rPr lang="en-US" sz="1400" dirty="0">
                <a:solidFill>
                  <a:srgbClr val="000000"/>
                </a:solidFill>
                <a:latin typeface="+mn-lt"/>
              </a:rPr>
              <a:t> </a:t>
            </a:r>
            <a:r>
              <a:rPr lang="en-US" sz="1400" dirty="0" err="1">
                <a:solidFill>
                  <a:srgbClr val="000000"/>
                </a:solidFill>
                <a:latin typeface="+mn-lt"/>
              </a:rPr>
              <a:t>polverizzare</a:t>
            </a:r>
            <a:r>
              <a:rPr lang="en-US" sz="1400" dirty="0">
                <a:solidFill>
                  <a:srgbClr val="000000"/>
                </a:solidFill>
                <a:latin typeface="+mn-lt"/>
              </a:rPr>
              <a:t> le </a:t>
            </a:r>
            <a:r>
              <a:rPr lang="en-US" sz="1400" dirty="0" err="1">
                <a:solidFill>
                  <a:srgbClr val="000000"/>
                </a:solidFill>
                <a:latin typeface="+mn-lt"/>
              </a:rPr>
              <a:t>consegne</a:t>
            </a:r>
            <a:r>
              <a:rPr lang="en-US" sz="1400" dirty="0">
                <a:solidFill>
                  <a:srgbClr val="000000"/>
                </a:solidFill>
                <a:latin typeface="+mn-lt"/>
              </a:rPr>
              <a:t> </a:t>
            </a:r>
            <a:r>
              <a:rPr lang="en-US" sz="1400" dirty="0" err="1">
                <a:solidFill>
                  <a:srgbClr val="000000"/>
                </a:solidFill>
                <a:latin typeface="+mn-lt"/>
              </a:rPr>
              <a:t>finali</a:t>
            </a:r>
            <a:endParaRPr lang="de-DE" sz="1400" dirty="0">
              <a:solidFill>
                <a:srgbClr val="000000"/>
              </a:solidFill>
              <a:latin typeface="+mn-lt"/>
            </a:endParaRPr>
          </a:p>
          <a:p>
            <a:pPr fontAlgn="auto">
              <a:spcBef>
                <a:spcPts val="0"/>
              </a:spcBef>
              <a:spcAft>
                <a:spcPct val="50000"/>
              </a:spcAft>
              <a:buClr>
                <a:schemeClr val="tx1"/>
              </a:buClr>
              <a:buFont typeface="Wingdings" pitchFamily="2" charset="2"/>
              <a:buChar char="§"/>
              <a:defRPr/>
            </a:pPr>
            <a:r>
              <a:rPr lang="en-US" sz="1400" dirty="0">
                <a:solidFill>
                  <a:srgbClr val="000000"/>
                </a:solidFill>
                <a:latin typeface="+mn-lt"/>
              </a:rPr>
              <a:t> </a:t>
            </a:r>
            <a:r>
              <a:rPr lang="en-US" sz="1400" dirty="0" err="1">
                <a:solidFill>
                  <a:srgbClr val="000000"/>
                </a:solidFill>
                <a:latin typeface="+mn-lt"/>
              </a:rPr>
              <a:t>Estensione</a:t>
            </a:r>
            <a:r>
              <a:rPr lang="en-US" sz="1400" dirty="0">
                <a:solidFill>
                  <a:srgbClr val="000000"/>
                </a:solidFill>
                <a:latin typeface="+mn-lt"/>
              </a:rPr>
              <a:t> </a:t>
            </a:r>
            <a:r>
              <a:rPr lang="en-US" sz="1400" dirty="0" err="1">
                <a:solidFill>
                  <a:srgbClr val="000000"/>
                </a:solidFill>
                <a:latin typeface="+mn-lt"/>
              </a:rPr>
              <a:t>di</a:t>
            </a:r>
            <a:r>
              <a:rPr lang="en-US" sz="1400" dirty="0">
                <a:solidFill>
                  <a:srgbClr val="000000"/>
                </a:solidFill>
                <a:latin typeface="+mn-lt"/>
              </a:rPr>
              <a:t> </a:t>
            </a:r>
            <a:r>
              <a:rPr lang="en-US" sz="1400" dirty="0" err="1">
                <a:solidFill>
                  <a:srgbClr val="000000"/>
                </a:solidFill>
                <a:latin typeface="+mn-lt"/>
              </a:rPr>
              <a:t>servizi</a:t>
            </a:r>
            <a:endParaRPr lang="en-US" sz="1400" dirty="0">
              <a:solidFill>
                <a:srgbClr val="000000"/>
              </a:solidFill>
              <a:latin typeface="+mn-lt"/>
            </a:endParaRPr>
          </a:p>
          <a:p>
            <a:pPr fontAlgn="auto">
              <a:spcBef>
                <a:spcPts val="0"/>
              </a:spcBef>
              <a:spcAft>
                <a:spcPct val="50000"/>
              </a:spcAft>
              <a:buClr>
                <a:schemeClr val="tx1"/>
              </a:buClr>
              <a:buFont typeface="Wingdings" pitchFamily="2" charset="2"/>
              <a:buChar char="§"/>
              <a:defRPr/>
            </a:pPr>
            <a:r>
              <a:rPr lang="en-US" sz="1400" dirty="0">
                <a:solidFill>
                  <a:srgbClr val="000000"/>
                </a:solidFill>
                <a:latin typeface="+mn-lt"/>
              </a:rPr>
              <a:t> Maggiore </a:t>
            </a:r>
            <a:r>
              <a:rPr lang="en-US" sz="1400" dirty="0" err="1">
                <a:solidFill>
                  <a:srgbClr val="000000"/>
                </a:solidFill>
                <a:latin typeface="+mn-lt"/>
              </a:rPr>
              <a:t>flessibilità</a:t>
            </a:r>
            <a:r>
              <a:rPr lang="en-US" sz="1400" dirty="0">
                <a:solidFill>
                  <a:srgbClr val="000000"/>
                </a:solidFill>
                <a:latin typeface="+mn-lt"/>
              </a:rPr>
              <a:t> </a:t>
            </a:r>
            <a:r>
              <a:rPr lang="en-US" sz="1400" dirty="0" err="1">
                <a:solidFill>
                  <a:srgbClr val="000000"/>
                </a:solidFill>
                <a:latin typeface="+mn-lt"/>
              </a:rPr>
              <a:t>senza</a:t>
            </a:r>
            <a:r>
              <a:rPr lang="en-US" sz="1400" dirty="0">
                <a:solidFill>
                  <a:srgbClr val="000000"/>
                </a:solidFill>
                <a:latin typeface="+mn-lt"/>
              </a:rPr>
              <a:t> extra </a:t>
            </a:r>
            <a:r>
              <a:rPr lang="en-US" sz="1400" dirty="0" err="1">
                <a:solidFill>
                  <a:srgbClr val="000000"/>
                </a:solidFill>
                <a:latin typeface="+mn-lt"/>
              </a:rPr>
              <a:t>costi</a:t>
            </a:r>
            <a:endParaRPr lang="de-DE" sz="1400" dirty="0">
              <a:solidFill>
                <a:srgbClr val="000000"/>
              </a:solidFill>
              <a:latin typeface="+mn-lt"/>
            </a:endParaRPr>
          </a:p>
          <a:p>
            <a:pPr fontAlgn="auto">
              <a:spcBef>
                <a:spcPts val="0"/>
              </a:spcBef>
              <a:spcAft>
                <a:spcPct val="50000"/>
              </a:spcAft>
              <a:buClr>
                <a:schemeClr val="tx1"/>
              </a:buClr>
              <a:buFont typeface="Wingdings" pitchFamily="2" charset="2"/>
              <a:buChar char="§"/>
              <a:defRPr/>
            </a:pPr>
            <a:r>
              <a:rPr lang="en-US" sz="1400" dirty="0">
                <a:solidFill>
                  <a:srgbClr val="000000"/>
                </a:solidFill>
                <a:latin typeface="+mn-lt"/>
              </a:rPr>
              <a:t> </a:t>
            </a:r>
            <a:r>
              <a:rPr lang="en-US" sz="1400" dirty="0" err="1">
                <a:solidFill>
                  <a:srgbClr val="000000"/>
                </a:solidFill>
                <a:latin typeface="+mn-lt"/>
              </a:rPr>
              <a:t>Ideale</a:t>
            </a:r>
            <a:r>
              <a:rPr lang="en-US" sz="1400" dirty="0">
                <a:solidFill>
                  <a:srgbClr val="000000"/>
                </a:solidFill>
                <a:latin typeface="+mn-lt"/>
              </a:rPr>
              <a:t> per </a:t>
            </a:r>
            <a:r>
              <a:rPr lang="en-US" sz="1400" dirty="0" err="1">
                <a:solidFill>
                  <a:srgbClr val="000000"/>
                </a:solidFill>
                <a:latin typeface="+mn-lt"/>
              </a:rPr>
              <a:t>operatori</a:t>
            </a:r>
            <a:r>
              <a:rPr lang="en-US" sz="1400" dirty="0">
                <a:solidFill>
                  <a:srgbClr val="000000"/>
                </a:solidFill>
                <a:latin typeface="+mn-lt"/>
              </a:rPr>
              <a:t> B2C &amp; C2C</a:t>
            </a:r>
            <a:endParaRPr lang="de-DE" sz="1400" dirty="0">
              <a:solidFill>
                <a:srgbClr val="000000"/>
              </a:solidFill>
              <a:latin typeface="+mn-lt"/>
            </a:endParaRPr>
          </a:p>
        </p:txBody>
      </p:sp>
      <p:sp>
        <p:nvSpPr>
          <p:cNvPr id="41995" name="AutoShape 12"/>
          <p:cNvSpPr>
            <a:spLocks noChangeArrowheads="1"/>
          </p:cNvSpPr>
          <p:nvPr>
            <p:custDataLst>
              <p:tags r:id="rId6"/>
            </p:custDataLst>
          </p:nvPr>
        </p:nvSpPr>
        <p:spPr bwMode="gray">
          <a:xfrm rot="16200000" flipH="1">
            <a:off x="1316038" y="3529013"/>
            <a:ext cx="3348037" cy="382587"/>
          </a:xfrm>
          <a:prstGeom prst="triangle">
            <a:avLst>
              <a:gd name="adj" fmla="val 50000"/>
            </a:avLst>
          </a:prstGeom>
          <a:solidFill>
            <a:schemeClr val="accent2"/>
          </a:solidFill>
          <a:ln w="25400" algn="ctr">
            <a:solidFill>
              <a:schemeClr val="bg1"/>
            </a:solidFill>
            <a:miter lim="800000"/>
            <a:headEnd/>
            <a:tailEnd/>
          </a:ln>
        </p:spPr>
        <p:txBody>
          <a:bodyPr wrap="none" anchor="ctr"/>
          <a:lstStyle/>
          <a:p>
            <a:endParaRPr lang="en-US">
              <a:latin typeface="Calibri" pitchFamily="34" charset="0"/>
            </a:endParaRPr>
          </a:p>
        </p:txBody>
      </p:sp>
      <p:sp>
        <p:nvSpPr>
          <p:cNvPr id="41996" name="AutoShape 11"/>
          <p:cNvSpPr>
            <a:spLocks noChangeArrowheads="1"/>
          </p:cNvSpPr>
          <p:nvPr>
            <p:custDataLst>
              <p:tags r:id="rId7"/>
            </p:custDataLst>
          </p:nvPr>
        </p:nvSpPr>
        <p:spPr bwMode="gray">
          <a:xfrm rot="5400000">
            <a:off x="4469607" y="3559969"/>
            <a:ext cx="3348037" cy="377825"/>
          </a:xfrm>
          <a:prstGeom prst="triangle">
            <a:avLst>
              <a:gd name="adj" fmla="val 50000"/>
            </a:avLst>
          </a:prstGeom>
          <a:solidFill>
            <a:schemeClr val="accent2"/>
          </a:solidFill>
          <a:ln w="25400" algn="ctr">
            <a:solidFill>
              <a:schemeClr val="bg1"/>
            </a:solid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4213" y="188913"/>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a:defRPr/>
            </a:pPr>
            <a:r>
              <a:rPr lang="it-IT" sz="2800" b="1" dirty="0">
                <a:solidFill>
                  <a:schemeClr val="bg1"/>
                </a:solidFill>
                <a:latin typeface="Calibri" pitchFamily="34" charset="0"/>
              </a:rPr>
              <a:t>Utilizzo di Veicoli elettrici per le consegne in Area C (Un Dimostrativo)</a:t>
            </a:r>
          </a:p>
          <a:p>
            <a:pPr>
              <a:defRPr/>
            </a:pPr>
            <a:endParaRPr lang="it-IT" sz="2800" b="1" dirty="0">
              <a:solidFill>
                <a:schemeClr val="bg1"/>
              </a:solidFill>
              <a:latin typeface="Calibri" pitchFamily="34" charset="0"/>
              <a:ea typeface="Gotham Book"/>
              <a:cs typeface="Gotham Book"/>
            </a:endParaRPr>
          </a:p>
          <a:p>
            <a:pPr algn="ctr">
              <a:defRPr/>
            </a:pP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pic>
        <p:nvPicPr>
          <p:cNvPr id="43011" name="Picture 8"/>
          <p:cNvPicPr>
            <a:picLocks noChangeAspect="1" noChangeArrowheads="1"/>
          </p:cNvPicPr>
          <p:nvPr/>
        </p:nvPicPr>
        <p:blipFill>
          <a:blip r:embed="rId2"/>
          <a:srcRect r="70464"/>
          <a:stretch>
            <a:fillRect/>
          </a:stretch>
        </p:blipFill>
        <p:spPr bwMode="auto">
          <a:xfrm>
            <a:off x="3563938" y="5661025"/>
            <a:ext cx="1601787" cy="1079500"/>
          </a:xfrm>
          <a:prstGeom prst="rect">
            <a:avLst/>
          </a:prstGeom>
          <a:noFill/>
          <a:ln w="9525">
            <a:noFill/>
            <a:miter lim="800000"/>
            <a:headEnd/>
            <a:tailEnd/>
          </a:ln>
        </p:spPr>
      </p:pic>
      <p:sp>
        <p:nvSpPr>
          <p:cNvPr id="27" name="Rettangolo 26"/>
          <p:cNvSpPr/>
          <p:nvPr/>
        </p:nvSpPr>
        <p:spPr>
          <a:xfrm>
            <a:off x="285750" y="1487488"/>
            <a:ext cx="8356600" cy="107156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ysClr val="windowText" lastClr="000000"/>
              </a:solidFill>
              <a:latin typeface="Calibri"/>
              <a:ea typeface="+mn-ea"/>
            </a:endParaRPr>
          </a:p>
        </p:txBody>
      </p:sp>
      <p:sp>
        <p:nvSpPr>
          <p:cNvPr id="28" name="Rettangolo 27"/>
          <p:cNvSpPr/>
          <p:nvPr/>
        </p:nvSpPr>
        <p:spPr>
          <a:xfrm>
            <a:off x="312738" y="3500438"/>
            <a:ext cx="8474075" cy="192881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kern="0">
              <a:solidFill>
                <a:srgbClr val="000000"/>
              </a:solidFill>
              <a:latin typeface="Calibri"/>
              <a:ea typeface="+mn-ea"/>
            </a:endParaRPr>
          </a:p>
        </p:txBody>
      </p:sp>
      <p:sp>
        <p:nvSpPr>
          <p:cNvPr id="43014" name="Rettangolo 11"/>
          <p:cNvSpPr>
            <a:spLocks noChangeArrowheads="1"/>
          </p:cNvSpPr>
          <p:nvPr/>
        </p:nvSpPr>
        <p:spPr bwMode="auto">
          <a:xfrm>
            <a:off x="428625" y="1558925"/>
            <a:ext cx="8072438" cy="1006475"/>
          </a:xfrm>
          <a:prstGeom prst="rect">
            <a:avLst/>
          </a:prstGeom>
          <a:noFill/>
          <a:ln w="9525">
            <a:noFill/>
            <a:miter lim="800000"/>
            <a:headEnd/>
            <a:tailEnd/>
          </a:ln>
        </p:spPr>
        <p:txBody>
          <a:bodyPr>
            <a:spAutoFit/>
          </a:bodyPr>
          <a:lstStyle/>
          <a:p>
            <a:pPr algn="just">
              <a:lnSpc>
                <a:spcPct val="150000"/>
              </a:lnSpc>
            </a:pPr>
            <a:r>
              <a:rPr lang="it-IT" sz="2000">
                <a:latin typeface="Calibri" pitchFamily="34" charset="0"/>
                <a:cs typeface="Times New Roman" pitchFamily="18" charset="0"/>
              </a:rPr>
              <a:t>PROGETTO FR-EVUE  (FP7) </a:t>
            </a:r>
          </a:p>
          <a:p>
            <a:pPr algn="just">
              <a:lnSpc>
                <a:spcPct val="150000"/>
              </a:lnSpc>
            </a:pPr>
            <a:r>
              <a:rPr lang="it-IT" sz="2000" i="1">
                <a:latin typeface="Calibri" pitchFamily="34" charset="0"/>
                <a:cs typeface="Times New Roman" pitchFamily="18" charset="0"/>
              </a:rPr>
              <a:t>F</a:t>
            </a:r>
            <a:r>
              <a:rPr lang="en-US" sz="2000" i="1">
                <a:latin typeface="Calibri" pitchFamily="34" charset="0"/>
                <a:cs typeface="Times New Roman" pitchFamily="18" charset="0"/>
              </a:rPr>
              <a:t>Reight Electric Vehicles in Urban Europe</a:t>
            </a:r>
            <a:r>
              <a:rPr lang="it-IT" sz="2000" i="1">
                <a:latin typeface="Calibri" pitchFamily="34" charset="0"/>
                <a:cs typeface="Times New Roman" pitchFamily="18" charset="0"/>
              </a:rPr>
              <a:t> </a:t>
            </a:r>
            <a:endParaRPr lang="it-IT" sz="2000">
              <a:latin typeface="Calibri" pitchFamily="34" charset="0"/>
              <a:cs typeface="Times New Roman" pitchFamily="18" charset="0"/>
            </a:endParaRPr>
          </a:p>
        </p:txBody>
      </p:sp>
      <p:pic>
        <p:nvPicPr>
          <p:cNvPr id="43015" name="Immagine 0" descr="Diapositiva8.JPG"/>
          <p:cNvPicPr>
            <a:picLocks noChangeAspect="1" noChangeArrowheads="1"/>
          </p:cNvPicPr>
          <p:nvPr/>
        </p:nvPicPr>
        <p:blipFill>
          <a:blip r:embed="rId3"/>
          <a:srcRect b="16405"/>
          <a:stretch>
            <a:fillRect/>
          </a:stretch>
        </p:blipFill>
        <p:spPr bwMode="auto">
          <a:xfrm>
            <a:off x="6000750" y="3621088"/>
            <a:ext cx="2641600" cy="1654175"/>
          </a:xfrm>
          <a:prstGeom prst="rect">
            <a:avLst/>
          </a:prstGeom>
          <a:noFill/>
          <a:ln w="9525">
            <a:noFill/>
            <a:miter lim="800000"/>
            <a:headEnd/>
            <a:tailEnd/>
          </a:ln>
        </p:spPr>
      </p:pic>
      <p:pic>
        <p:nvPicPr>
          <p:cNvPr id="43016" name="Picture 7"/>
          <p:cNvPicPr>
            <a:picLocks noChangeAspect="1" noChangeArrowheads="1"/>
          </p:cNvPicPr>
          <p:nvPr/>
        </p:nvPicPr>
        <p:blipFill>
          <a:blip r:embed="rId4"/>
          <a:srcRect t="25000" r="59319"/>
          <a:stretch>
            <a:fillRect/>
          </a:stretch>
        </p:blipFill>
        <p:spPr bwMode="auto">
          <a:xfrm>
            <a:off x="349250" y="2687638"/>
            <a:ext cx="666750" cy="642937"/>
          </a:xfrm>
          <a:prstGeom prst="rect">
            <a:avLst/>
          </a:prstGeom>
          <a:noFill/>
          <a:ln w="9525">
            <a:noFill/>
            <a:miter lim="800000"/>
            <a:headEnd/>
            <a:tailEnd/>
          </a:ln>
        </p:spPr>
      </p:pic>
      <p:sp>
        <p:nvSpPr>
          <p:cNvPr id="43017" name="Rectangle 17"/>
          <p:cNvSpPr>
            <a:spLocks noChangeArrowheads="1"/>
          </p:cNvSpPr>
          <p:nvPr/>
        </p:nvSpPr>
        <p:spPr bwMode="auto">
          <a:xfrm>
            <a:off x="323850" y="3482975"/>
            <a:ext cx="5391150" cy="2030413"/>
          </a:xfrm>
          <a:prstGeom prst="rect">
            <a:avLst/>
          </a:prstGeom>
          <a:noFill/>
          <a:ln w="9525">
            <a:noFill/>
            <a:miter lim="800000"/>
            <a:headEnd/>
            <a:tailEnd/>
          </a:ln>
        </p:spPr>
        <p:txBody>
          <a:bodyPr anchor="ctr">
            <a:spAutoFit/>
          </a:bodyPr>
          <a:lstStyle/>
          <a:p>
            <a:pPr algn="justLow"/>
            <a:r>
              <a:rPr lang="it-IT" sz="2100">
                <a:latin typeface="Calibri" pitchFamily="34" charset="0"/>
                <a:cs typeface="Times New Roman" pitchFamily="18" charset="0"/>
              </a:rPr>
              <a:t>FR-EVUE organizzerà, in accordo con gli operatori coinvolti, la sperimentazione di una modalità per la consegna dei farmaci all’interno di Area C, razionalizzando i flussi logistici, predisponendo le strutture e le flotte veicolari elettriche dedicate.</a:t>
            </a:r>
          </a:p>
        </p:txBody>
      </p:sp>
      <p:pic>
        <p:nvPicPr>
          <p:cNvPr id="43018" name="Picture 1"/>
          <p:cNvPicPr>
            <a:picLocks noChangeAspect="1"/>
          </p:cNvPicPr>
          <p:nvPr/>
        </p:nvPicPr>
        <p:blipFill>
          <a:blip r:embed="rId5"/>
          <a:srcRect/>
          <a:stretch>
            <a:fillRect/>
          </a:stretch>
        </p:blipFill>
        <p:spPr bwMode="auto">
          <a:xfrm>
            <a:off x="6588125" y="1681163"/>
            <a:ext cx="1341438" cy="830262"/>
          </a:xfrm>
          <a:prstGeom prst="rect">
            <a:avLst/>
          </a:prstGeom>
          <a:noFill/>
          <a:ln w="9525">
            <a:noFill/>
            <a:miter lim="800000"/>
            <a:headEnd/>
            <a:tailEnd/>
          </a:ln>
        </p:spPr>
      </p:pic>
      <p:sp>
        <p:nvSpPr>
          <p:cNvPr id="43019" name="Rettangolo 12"/>
          <p:cNvSpPr>
            <a:spLocks noChangeArrowheads="1"/>
          </p:cNvSpPr>
          <p:nvPr/>
        </p:nvSpPr>
        <p:spPr bwMode="auto">
          <a:xfrm>
            <a:off x="1143000" y="2687638"/>
            <a:ext cx="8001000" cy="669925"/>
          </a:xfrm>
          <a:prstGeom prst="rect">
            <a:avLst/>
          </a:prstGeom>
          <a:noFill/>
          <a:ln w="9525">
            <a:noFill/>
            <a:miter lim="800000"/>
            <a:headEnd/>
            <a:tailEnd/>
          </a:ln>
        </p:spPr>
        <p:txBody>
          <a:bodyPr>
            <a:spAutoFit/>
          </a:bodyPr>
          <a:lstStyle/>
          <a:p>
            <a:r>
              <a:rPr lang="it-IT" sz="1900">
                <a:latin typeface="Calibri" pitchFamily="34" charset="0"/>
              </a:rPr>
              <a:t>Sistema per </a:t>
            </a:r>
            <a:r>
              <a:rPr lang="it-IT" sz="1900" b="1">
                <a:latin typeface="Calibri" pitchFamily="34" charset="0"/>
              </a:rPr>
              <a:t>la distribuzione dei medicinali alle farmacie</a:t>
            </a:r>
            <a:r>
              <a:rPr lang="it-IT" sz="1900">
                <a:latin typeface="Calibri" pitchFamily="34" charset="0"/>
              </a:rPr>
              <a:t> presenti all’interno di Area C mediante utilizzo di veicoli elettrici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10"/>
          <p:cNvSpPr txBox="1">
            <a:spLocks/>
          </p:cNvSpPr>
          <p:nvPr/>
        </p:nvSpPr>
        <p:spPr bwMode="auto">
          <a:xfrm>
            <a:off x="684213" y="188913"/>
            <a:ext cx="7772400" cy="1143000"/>
          </a:xfrm>
          <a:prstGeom prst="rect">
            <a:avLst/>
          </a:prstGeom>
          <a:gradFill flip="none" rotWithShape="1">
            <a:gsLst>
              <a:gs pos="0">
                <a:srgbClr val="5A7813"/>
              </a:gs>
              <a:gs pos="100000">
                <a:srgbClr val="A7B57F"/>
              </a:gs>
            </a:gsLst>
            <a:lin ang="0" scaled="1"/>
            <a:tileRect/>
          </a:grad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200" b="1" kern="0" dirty="0">
              <a:solidFill>
                <a:schemeClr val="bg1"/>
              </a:solidFill>
            </a:endParaRPr>
          </a:p>
          <a:p>
            <a:pPr fontAlgn="auto">
              <a:spcBef>
                <a:spcPts val="0"/>
              </a:spcBef>
              <a:spcAft>
                <a:spcPts val="0"/>
              </a:spcAft>
              <a:defRPr/>
            </a:pPr>
            <a:r>
              <a:rPr lang="it-IT" sz="2800" b="1" dirty="0">
                <a:solidFill>
                  <a:schemeClr val="bg1"/>
                </a:solidFill>
              </a:rPr>
              <a:t>Ulteriori Progetti pilota sulla city </a:t>
            </a:r>
            <a:r>
              <a:rPr lang="it-IT" sz="2800" b="1" dirty="0" err="1">
                <a:solidFill>
                  <a:schemeClr val="bg1"/>
                </a:solidFill>
              </a:rPr>
              <a:t>logistics</a:t>
            </a:r>
            <a:r>
              <a:rPr lang="it-IT" sz="2800" b="1" dirty="0">
                <a:solidFill>
                  <a:schemeClr val="bg1"/>
                </a:solidFill>
              </a:rPr>
              <a:t> in cui Milano riveste il ruolo di Test Site</a:t>
            </a:r>
          </a:p>
          <a:p>
            <a:pPr>
              <a:defRPr/>
            </a:pPr>
            <a:endParaRPr lang="it-IT" sz="2800" b="1" dirty="0">
              <a:solidFill>
                <a:schemeClr val="bg1"/>
              </a:solidFill>
              <a:latin typeface="Calibri" pitchFamily="34" charset="0"/>
              <a:ea typeface="Gotham Book"/>
              <a:cs typeface="Gotham Book"/>
            </a:endParaRPr>
          </a:p>
          <a:p>
            <a:pPr algn="ctr">
              <a:defRPr/>
            </a:pP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sz="2600" b="1" kern="0" dirty="0">
                <a:solidFill>
                  <a:schemeClr val="bg1"/>
                </a:solidFill>
                <a:latin typeface="Calibri" pitchFamily="34" charset="0"/>
              </a:rPr>
              <a:t/>
            </a:r>
            <a:br>
              <a:rPr lang="it-IT" sz="2600" b="1" kern="0" dirty="0">
                <a:solidFill>
                  <a:schemeClr val="bg1"/>
                </a:solidFill>
                <a:latin typeface="Calibri" pitchFamily="34" charset="0"/>
              </a:rPr>
            </a:br>
            <a:r>
              <a:rPr lang="it-IT" sz="2800" b="1" kern="0" dirty="0">
                <a:solidFill>
                  <a:schemeClr val="bg1"/>
                </a:solidFill>
                <a:latin typeface="Calibri" pitchFamily="34" charset="0"/>
              </a:rPr>
              <a:t/>
            </a:r>
            <a:br>
              <a:rPr lang="it-IT" sz="2800" b="1" kern="0" dirty="0">
                <a:solidFill>
                  <a:schemeClr val="bg1"/>
                </a:solidFill>
                <a:latin typeface="Calibri" pitchFamily="34" charset="0"/>
              </a:rPr>
            </a:br>
            <a:r>
              <a:rPr lang="it-IT" b="1" kern="0" dirty="0">
                <a:solidFill>
                  <a:schemeClr val="bg1"/>
                </a:solidFill>
                <a:latin typeface="Calibri" pitchFamily="34" charset="0"/>
              </a:rPr>
              <a:t/>
            </a:r>
            <a:br>
              <a:rPr lang="it-IT"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dirty="0">
                <a:solidFill>
                  <a:schemeClr val="bg1"/>
                </a:solidFill>
                <a:latin typeface="Calibri" pitchFamily="34" charset="0"/>
              </a:rPr>
              <a:t/>
            </a:r>
            <a:br>
              <a:rPr lang="it-IT" sz="3200" b="1" kern="0" dirty="0">
                <a:solidFill>
                  <a:schemeClr val="bg1"/>
                </a:solidFill>
                <a:latin typeface="Calibri" pitchFamily="34" charset="0"/>
              </a:rPr>
            </a:br>
            <a:r>
              <a:rPr lang="it-IT" sz="3200" b="1" kern="0" cap="all" dirty="0">
                <a:cs typeface="Arial" pitchFamily="34" charset="0"/>
              </a:rPr>
              <a:t/>
            </a:r>
            <a:br>
              <a:rPr lang="it-IT" sz="3200" b="1" kern="0" cap="all" dirty="0">
                <a:cs typeface="Arial" pitchFamily="34" charset="0"/>
              </a:rPr>
            </a:br>
            <a:r>
              <a:rPr lang="it-IT" sz="3200" b="1" kern="0" cap="all" dirty="0">
                <a:cs typeface="Arial" pitchFamily="34" charset="0"/>
              </a:rPr>
              <a:t/>
            </a:r>
            <a:br>
              <a:rPr lang="it-IT" sz="3200" b="1" kern="0" cap="all" dirty="0">
                <a:cs typeface="Arial" pitchFamily="34" charset="0"/>
              </a:rPr>
            </a:br>
            <a:r>
              <a:rPr lang="it-IT" sz="3200" b="1" kern="0" dirty="0">
                <a:solidFill>
                  <a:schemeClr val="bg1"/>
                </a:solidFill>
              </a:rPr>
              <a:t/>
            </a:r>
            <a:br>
              <a:rPr lang="it-IT" sz="3200" b="1" kern="0" dirty="0">
                <a:solidFill>
                  <a:schemeClr val="bg1"/>
                </a:solidFill>
              </a:rPr>
            </a:br>
            <a:r>
              <a:rPr lang="it-IT" sz="3200" b="1" kern="0" dirty="0">
                <a:solidFill>
                  <a:schemeClr val="bg1"/>
                </a:solidFill>
              </a:rPr>
              <a:t/>
            </a:r>
            <a:br>
              <a:rPr lang="it-IT" sz="3200" b="1" kern="0" dirty="0">
                <a:solidFill>
                  <a:schemeClr val="bg1"/>
                </a:solidFill>
              </a:rPr>
            </a:br>
            <a:endParaRPr lang="it-IT" sz="3000" kern="0" dirty="0">
              <a:solidFill>
                <a:schemeClr val="bg1"/>
              </a:solidFill>
              <a:latin typeface="Arial Black" pitchFamily="34" charset="0"/>
            </a:endParaRPr>
          </a:p>
        </p:txBody>
      </p:sp>
      <p:sp>
        <p:nvSpPr>
          <p:cNvPr id="12" name="Rettangolo 16"/>
          <p:cNvSpPr>
            <a:spLocks noChangeArrowheads="1"/>
          </p:cNvSpPr>
          <p:nvPr/>
        </p:nvSpPr>
        <p:spPr bwMode="auto">
          <a:xfrm>
            <a:off x="0" y="1181100"/>
            <a:ext cx="9144000" cy="5101397"/>
          </a:xfrm>
          <a:prstGeom prst="rect">
            <a:avLst/>
          </a:prstGeom>
          <a:noFill/>
          <a:ln w="9525">
            <a:noFill/>
            <a:miter lim="800000"/>
            <a:headEnd/>
            <a:tailEnd/>
          </a:ln>
        </p:spPr>
        <p:txBody>
          <a:bodyPr>
            <a:spAutoFit/>
          </a:bodyPr>
          <a:lstStyle/>
          <a:p>
            <a:pPr algn="just">
              <a:defRPr/>
            </a:pPr>
            <a:endParaRPr lang="it-IT" sz="1300" b="1" dirty="0">
              <a:latin typeface="Calibri" pitchFamily="34" charset="0"/>
            </a:endParaRPr>
          </a:p>
          <a:p>
            <a:pPr algn="just">
              <a:defRPr/>
            </a:pPr>
            <a:r>
              <a:rPr lang="it-IT" sz="1250" b="1" dirty="0" err="1">
                <a:latin typeface="Calibri" pitchFamily="34" charset="0"/>
              </a:rPr>
              <a:t>Ciclo-logistica</a:t>
            </a:r>
            <a:r>
              <a:rPr lang="it-IT" sz="1250" b="1" dirty="0">
                <a:latin typeface="Calibri" pitchFamily="34" charset="0"/>
              </a:rPr>
              <a:t> merci</a:t>
            </a:r>
          </a:p>
          <a:p>
            <a:pPr algn="just">
              <a:defRPr/>
            </a:pPr>
            <a:r>
              <a:rPr lang="it-IT" sz="1250" dirty="0">
                <a:latin typeface="Calibri" pitchFamily="34" charset="0"/>
              </a:rPr>
              <a:t>L’obiettivo è </a:t>
            </a:r>
            <a:r>
              <a:rPr lang="it-IT" sz="1250" b="1" dirty="0">
                <a:latin typeface="Calibri" pitchFamily="34" charset="0"/>
              </a:rPr>
              <a:t>inserire bici e cargo bici in catene logistiche più complesse</a:t>
            </a:r>
            <a:r>
              <a:rPr lang="it-IT" sz="1250" dirty="0">
                <a:latin typeface="Calibri" pitchFamily="34" charset="0"/>
              </a:rPr>
              <a:t> adottando la ciclo logistica come modello di sviluppo esteso per la logistica urbana. Le azioni comprenderebbero ulteriori </a:t>
            </a:r>
            <a:r>
              <a:rPr lang="it-IT" sz="1250" b="1" dirty="0">
                <a:latin typeface="Calibri" pitchFamily="34" charset="0"/>
              </a:rPr>
              <a:t>vincoli </a:t>
            </a:r>
            <a:r>
              <a:rPr lang="it-IT" sz="1250" dirty="0">
                <a:latin typeface="Calibri" pitchFamily="34" charset="0"/>
              </a:rPr>
              <a:t>restrittivi collegati alle emissioni dei veicoli commerciali nel centro storico e negli ambiti locali, </a:t>
            </a:r>
            <a:r>
              <a:rPr lang="it-IT" sz="1250" b="1" dirty="0">
                <a:latin typeface="Calibri" pitchFamily="34" charset="0"/>
              </a:rPr>
              <a:t>incentivi</a:t>
            </a:r>
            <a:r>
              <a:rPr lang="it-IT" sz="1250" dirty="0">
                <a:latin typeface="Calibri" pitchFamily="34" charset="0"/>
              </a:rPr>
              <a:t> per nuove imprese e per l’innesto di cargo bici in imprese esistenti; realizzazioni di </a:t>
            </a:r>
            <a:r>
              <a:rPr lang="it-IT" sz="1250" b="1" dirty="0">
                <a:latin typeface="Calibri" pitchFamily="34" charset="0"/>
              </a:rPr>
              <a:t>nodi intermodali</a:t>
            </a:r>
            <a:r>
              <a:rPr lang="it-IT" sz="1250" dirty="0">
                <a:latin typeface="Calibri" pitchFamily="34" charset="0"/>
              </a:rPr>
              <a:t>, </a:t>
            </a:r>
            <a:r>
              <a:rPr lang="it-IT" sz="1250" dirty="0" err="1">
                <a:latin typeface="Calibri" pitchFamily="34" charset="0"/>
              </a:rPr>
              <a:t>micro-hub</a:t>
            </a:r>
            <a:r>
              <a:rPr lang="it-IT" sz="1250" dirty="0">
                <a:latin typeface="Calibri" pitchFamily="34" charset="0"/>
              </a:rPr>
              <a:t>; consolidamento dinamico tramite </a:t>
            </a:r>
            <a:r>
              <a:rPr lang="it-IT" sz="1250" b="1" dirty="0">
                <a:latin typeface="Calibri" pitchFamily="34" charset="0"/>
              </a:rPr>
              <a:t>depositi mobili</a:t>
            </a:r>
            <a:r>
              <a:rPr lang="it-IT" sz="1250" dirty="0">
                <a:latin typeface="Calibri" pitchFamily="34" charset="0"/>
              </a:rPr>
              <a:t>; politiche mirate alla </a:t>
            </a:r>
            <a:r>
              <a:rPr lang="it-IT" sz="1250" b="1" dirty="0">
                <a:latin typeface="Calibri" pitchFamily="34" charset="0"/>
              </a:rPr>
              <a:t>sensibilizzazione</a:t>
            </a:r>
            <a:r>
              <a:rPr lang="it-IT" sz="1250" dirty="0">
                <a:latin typeface="Calibri" pitchFamily="34" charset="0"/>
              </a:rPr>
              <a:t> dell’utente finale.</a:t>
            </a:r>
          </a:p>
          <a:p>
            <a:pPr algn="just">
              <a:defRPr/>
            </a:pPr>
            <a:endParaRPr lang="it-IT" sz="1250" dirty="0" smtClean="0">
              <a:latin typeface="Calibri" pitchFamily="34" charset="0"/>
            </a:endParaRPr>
          </a:p>
          <a:p>
            <a:pPr algn="just">
              <a:defRPr/>
            </a:pPr>
            <a:r>
              <a:rPr lang="it-IT" sz="1250" dirty="0" smtClean="0">
                <a:latin typeface="Calibri" pitchFamily="34" charset="0"/>
              </a:rPr>
              <a:t>Progetti MIUR Bando Smart </a:t>
            </a:r>
            <a:r>
              <a:rPr lang="it-IT" sz="1250" dirty="0" err="1" smtClean="0">
                <a:latin typeface="Calibri" pitchFamily="34" charset="0"/>
              </a:rPr>
              <a:t>cities</a:t>
            </a:r>
            <a:r>
              <a:rPr lang="it-IT" sz="1250" dirty="0" smtClean="0">
                <a:latin typeface="Calibri" pitchFamily="34" charset="0"/>
              </a:rPr>
              <a:t> and </a:t>
            </a:r>
            <a:r>
              <a:rPr lang="it-IT" sz="1250" dirty="0" err="1" smtClean="0">
                <a:latin typeface="Calibri" pitchFamily="34" charset="0"/>
              </a:rPr>
              <a:t>comunities</a:t>
            </a:r>
            <a:endParaRPr lang="it-IT" sz="1250" dirty="0" smtClean="0">
              <a:latin typeface="Calibri" pitchFamily="34" charset="0"/>
            </a:endParaRPr>
          </a:p>
          <a:p>
            <a:pPr algn="just">
              <a:defRPr/>
            </a:pPr>
            <a:r>
              <a:rPr lang="it-IT" sz="1250" b="1" dirty="0" smtClean="0">
                <a:latin typeface="Calibri" pitchFamily="34" charset="0"/>
              </a:rPr>
              <a:t>Progetto </a:t>
            </a:r>
            <a:r>
              <a:rPr lang="it-IT" sz="1250" b="1" dirty="0">
                <a:latin typeface="Calibri" pitchFamily="34" charset="0"/>
              </a:rPr>
              <a:t>"URBELOG - Urban Electronic </a:t>
            </a:r>
            <a:r>
              <a:rPr lang="it-IT" sz="1250" b="1" dirty="0" err="1">
                <a:latin typeface="Calibri" pitchFamily="34" charset="0"/>
              </a:rPr>
              <a:t>LOGistic</a:t>
            </a:r>
            <a:r>
              <a:rPr lang="it-IT" sz="1250" b="1" dirty="0" smtClean="0">
                <a:latin typeface="Calibri" pitchFamily="34" charset="0"/>
              </a:rPr>
              <a:t>". Capofila: Telecom Italia, </a:t>
            </a:r>
            <a:r>
              <a:rPr lang="it-IT" sz="1250" b="1" dirty="0" err="1" smtClean="0">
                <a:latin typeface="Calibri" pitchFamily="34" charset="0"/>
              </a:rPr>
              <a:t>Selex</a:t>
            </a:r>
            <a:r>
              <a:rPr lang="it-IT" sz="1250" b="1" dirty="0" smtClean="0">
                <a:latin typeface="Calibri" pitchFamily="34" charset="0"/>
              </a:rPr>
              <a:t>, Iveco, </a:t>
            </a:r>
            <a:r>
              <a:rPr lang="it-IT" sz="1250" b="1" dirty="0" err="1" smtClean="0">
                <a:latin typeface="Calibri" pitchFamily="34" charset="0"/>
              </a:rPr>
              <a:t>TNT,sit</a:t>
            </a:r>
            <a:r>
              <a:rPr lang="it-IT" sz="1250" b="1" dirty="0" smtClean="0">
                <a:latin typeface="Calibri" pitchFamily="34" charset="0"/>
              </a:rPr>
              <a:t> </a:t>
            </a:r>
            <a:r>
              <a:rPr lang="it-IT" sz="1250" b="1" dirty="0" err="1" smtClean="0">
                <a:latin typeface="Calibri" pitchFamily="34" charset="0"/>
              </a:rPr>
              <a:t>consulting</a:t>
            </a:r>
            <a:r>
              <a:rPr lang="it-IT" sz="1250" b="1" dirty="0" smtClean="0">
                <a:latin typeface="Calibri" pitchFamily="34" charset="0"/>
              </a:rPr>
              <a:t>, </a:t>
            </a:r>
            <a:r>
              <a:rPr lang="it-IT" sz="1250" b="1" dirty="0" err="1" smtClean="0">
                <a:latin typeface="Calibri" pitchFamily="34" charset="0"/>
              </a:rPr>
              <a:t>Italdata</a:t>
            </a:r>
            <a:r>
              <a:rPr lang="it-IT" sz="1250" b="1" dirty="0" smtClean="0">
                <a:latin typeface="Calibri" pitchFamily="34" charset="0"/>
              </a:rPr>
              <a:t>, Tema, Politecnico di </a:t>
            </a:r>
            <a:r>
              <a:rPr lang="it-IT" sz="1250" b="1" dirty="0" err="1" smtClean="0">
                <a:latin typeface="Calibri" pitchFamily="34" charset="0"/>
              </a:rPr>
              <a:t>torino</a:t>
            </a:r>
            <a:r>
              <a:rPr lang="it-IT" sz="1250" b="1" dirty="0" smtClean="0">
                <a:latin typeface="Calibri" pitchFamily="34" charset="0"/>
              </a:rPr>
              <a:t>, Scuola superiore Sant’Anna, Università Bocconi. Siti di sperimentazione Milano, Torino, Genova</a:t>
            </a:r>
            <a:endParaRPr lang="it-IT" sz="1250" b="1" dirty="0">
              <a:latin typeface="Calibri" pitchFamily="34" charset="0"/>
            </a:endParaRPr>
          </a:p>
          <a:p>
            <a:pPr algn="just">
              <a:defRPr/>
            </a:pPr>
            <a:r>
              <a:rPr lang="it-IT" sz="1250" dirty="0">
                <a:latin typeface="Calibri" pitchFamily="34" charset="0"/>
              </a:rPr>
              <a:t>Il Progetto URBELOG ha come obiettivo sviluppare e sperimentare una piattaforma telematica innovativa  per la gestione della logistica merci di ultimo miglio in città, aggregando gli operatori della distribuzione, le pubbliche amministrazioni e le associazioni di categoria nella gestione della distribuzione delle merci fino alla consegna. In questo modo si punta a realizzare un sistema di trasporto delle merci che razionalizzi e renda economicamente vantaggioso, efficiente ed ecosostenibile il servizio consegne. Durante la sperimentazione saranno utilizzate flotte di veicoli tradizionali, ibridi ed elettrici equipaggiati con unità di bordo (scatole nere) progettate per interagire con la piattaforma  e l'infrastruttura ICT. Saranno inoltre istituiti due "satelliti" sperimentali (tipo </a:t>
            </a:r>
            <a:r>
              <a:rPr lang="it-IT" sz="1250" dirty="0" err="1">
                <a:latin typeface="Calibri" pitchFamily="34" charset="0"/>
              </a:rPr>
              <a:t>dropbox</a:t>
            </a:r>
            <a:r>
              <a:rPr lang="it-IT" sz="1250" dirty="0">
                <a:latin typeface="Calibri" pitchFamily="34" charset="0"/>
              </a:rPr>
              <a:t> per ritiri e consegne) equipaggiati di strumentazione informatica per il consolidamento dei carichi e l'interazione in tempo reale con la flotta di distribuzione.</a:t>
            </a:r>
          </a:p>
          <a:p>
            <a:pPr algn="just">
              <a:defRPr/>
            </a:pPr>
            <a:endParaRPr lang="it-IT" sz="1250" b="1" dirty="0">
              <a:latin typeface="Calibri" pitchFamily="34" charset="0"/>
            </a:endParaRPr>
          </a:p>
          <a:p>
            <a:pPr algn="just">
              <a:defRPr/>
            </a:pPr>
            <a:r>
              <a:rPr lang="it-IT" sz="1250" b="1" dirty="0">
                <a:latin typeface="Calibri" pitchFamily="34" charset="0"/>
              </a:rPr>
              <a:t>Progetto di Ricerca </a:t>
            </a:r>
            <a:r>
              <a:rPr lang="it-IT" sz="1250" b="1" dirty="0" smtClean="0">
                <a:latin typeface="Calibri" pitchFamily="34" charset="0"/>
              </a:rPr>
              <a:t>OPTI-Log: capofila Project Automation, </a:t>
            </a:r>
            <a:r>
              <a:rPr lang="it-IT" sz="1250" b="1" dirty="0" err="1" smtClean="0">
                <a:latin typeface="Calibri" pitchFamily="34" charset="0"/>
              </a:rPr>
              <a:t>Italdata</a:t>
            </a:r>
            <a:r>
              <a:rPr lang="it-IT" sz="1250" b="1" dirty="0" smtClean="0">
                <a:latin typeface="Calibri" pitchFamily="34" charset="0"/>
              </a:rPr>
              <a:t>, consorzio Milano Ricerche, Muoversi, </a:t>
            </a:r>
            <a:r>
              <a:rPr lang="it-IT" sz="1250" b="1" dirty="0" err="1" smtClean="0">
                <a:latin typeface="Calibri" pitchFamily="34" charset="0"/>
              </a:rPr>
              <a:t>Poliedra</a:t>
            </a:r>
            <a:r>
              <a:rPr lang="it-IT" sz="1250" b="1" dirty="0" smtClean="0">
                <a:latin typeface="Calibri" pitchFamily="34" charset="0"/>
              </a:rPr>
              <a:t> del politecnico di Milano, Università </a:t>
            </a:r>
            <a:r>
              <a:rPr lang="it-IT" sz="1250" b="1" dirty="0" err="1" smtClean="0">
                <a:latin typeface="Calibri" pitchFamily="34" charset="0"/>
              </a:rPr>
              <a:t>Statle</a:t>
            </a:r>
            <a:r>
              <a:rPr lang="it-IT" sz="1250" b="1" dirty="0" smtClean="0">
                <a:latin typeface="Calibri" pitchFamily="34" charset="0"/>
              </a:rPr>
              <a:t> Bicocca. Siti di sperimentazione  Milano, Bormio, Cremona, Lecco</a:t>
            </a:r>
            <a:endParaRPr lang="it-IT" sz="1250" b="1" dirty="0">
              <a:latin typeface="Calibri" pitchFamily="34" charset="0"/>
            </a:endParaRPr>
          </a:p>
          <a:p>
            <a:pPr algn="just">
              <a:defRPr/>
            </a:pPr>
            <a:r>
              <a:rPr lang="it-IT" sz="1250" dirty="0">
                <a:latin typeface="Calibri" pitchFamily="34" charset="0"/>
              </a:rPr>
              <a:t>Finanziato da Regione Lombardia nell’ambito del bando per la realizzazione di progetti di ricerca industriale e sviluppo sperimentale nel settore Smart </a:t>
            </a:r>
            <a:r>
              <a:rPr lang="it-IT" sz="1250" dirty="0" err="1">
                <a:latin typeface="Calibri" pitchFamily="34" charset="0"/>
              </a:rPr>
              <a:t>Cities</a:t>
            </a:r>
            <a:r>
              <a:rPr lang="it-IT" sz="1250" dirty="0">
                <a:latin typeface="Calibri" pitchFamily="34" charset="0"/>
              </a:rPr>
              <a:t> and </a:t>
            </a:r>
            <a:r>
              <a:rPr lang="it-IT" sz="1250" dirty="0" err="1">
                <a:latin typeface="Calibri" pitchFamily="34" charset="0"/>
              </a:rPr>
              <a:t>Communities</a:t>
            </a:r>
            <a:r>
              <a:rPr lang="it-IT" sz="1250" dirty="0">
                <a:latin typeface="Calibri" pitchFamily="34" charset="0"/>
              </a:rPr>
              <a:t>, il progetto </a:t>
            </a:r>
            <a:r>
              <a:rPr lang="it-IT" sz="1250" dirty="0" err="1">
                <a:latin typeface="Calibri" pitchFamily="34" charset="0"/>
              </a:rPr>
              <a:t>Opti-LOG</a:t>
            </a:r>
            <a:r>
              <a:rPr lang="it-IT" sz="1250" dirty="0">
                <a:latin typeface="Calibri" pitchFamily="34" charset="0"/>
              </a:rPr>
              <a:t> intende promuovere e sperimentare soluzioni innovative di pianificazione e gestione della logistica </a:t>
            </a:r>
            <a:r>
              <a:rPr lang="it-IT" sz="1250" dirty="0" err="1">
                <a:latin typeface="Calibri" pitchFamily="34" charset="0"/>
              </a:rPr>
              <a:t>last-mile</a:t>
            </a:r>
            <a:r>
              <a:rPr lang="it-IT" sz="1250" dirty="0">
                <a:latin typeface="Calibri" pitchFamily="34" charset="0"/>
              </a:rPr>
              <a:t>, al fine di razionalizzare, rendere efficiente e sostenibile il servizio di ultimo miglio. Attraverso l’azione sulla city </a:t>
            </a:r>
            <a:r>
              <a:rPr lang="it-IT" sz="1250" dirty="0" err="1">
                <a:latin typeface="Calibri" pitchFamily="34" charset="0"/>
              </a:rPr>
              <a:t>logistic</a:t>
            </a:r>
            <a:r>
              <a:rPr lang="it-IT" sz="1250" dirty="0">
                <a:latin typeface="Calibri" pitchFamily="34" charset="0"/>
              </a:rPr>
              <a:t>, </a:t>
            </a:r>
            <a:r>
              <a:rPr lang="it-IT" sz="1250" dirty="0" err="1">
                <a:latin typeface="Calibri" pitchFamily="34" charset="0"/>
              </a:rPr>
              <a:t>Opti-LOG</a:t>
            </a:r>
            <a:r>
              <a:rPr lang="it-IT" sz="1250" dirty="0">
                <a:latin typeface="Calibri" pitchFamily="34" charset="0"/>
              </a:rPr>
              <a:t> intende impattare anche sul settore dei trasporti e della mobilità, allo scopo di diminuire la pressione delle flotte commerciali sul traffico cittadino, migliorando quindi la qualità dell’aria e le condizioni di circolazione per gli utenti della strada e per i servizi di trasporto pubblico.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0"/>
          <p:cNvSpPr/>
          <p:nvPr/>
        </p:nvSpPr>
        <p:spPr>
          <a:xfrm>
            <a:off x="0" y="1"/>
            <a:ext cx="9144000" cy="714356"/>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800" b="0" cap="all" dirty="0">
              <a:latin typeface="Gotham Book"/>
              <a:cs typeface="Gotham Book"/>
            </a:endParaRPr>
          </a:p>
        </p:txBody>
      </p:sp>
      <p:sp>
        <p:nvSpPr>
          <p:cNvPr id="37890" name="CasellaDiTesto 2"/>
          <p:cNvSpPr txBox="1">
            <a:spLocks noChangeArrowheads="1"/>
          </p:cNvSpPr>
          <p:nvPr/>
        </p:nvSpPr>
        <p:spPr bwMode="auto">
          <a:xfrm>
            <a:off x="212725" y="26040"/>
            <a:ext cx="8689975" cy="461665"/>
          </a:xfrm>
          <a:prstGeom prst="rect">
            <a:avLst/>
          </a:prstGeom>
          <a:noFill/>
          <a:ln w="9525">
            <a:noFill/>
            <a:miter lim="800000"/>
            <a:headEnd/>
            <a:tailEnd/>
          </a:ln>
        </p:spPr>
        <p:txBody>
          <a:bodyPr>
            <a:spAutoFit/>
          </a:bodyPr>
          <a:lstStyle/>
          <a:p>
            <a:r>
              <a:rPr lang="it-IT" sz="2400" b="1" dirty="0" smtClean="0">
                <a:solidFill>
                  <a:schemeClr val="bg1"/>
                </a:solidFill>
              </a:rPr>
              <a:t>Focus: Elaborazione condivisa con cittadini e </a:t>
            </a:r>
            <a:r>
              <a:rPr lang="it-IT" sz="2400" b="1" dirty="0" err="1" smtClean="0">
                <a:solidFill>
                  <a:schemeClr val="bg1"/>
                </a:solidFill>
              </a:rPr>
              <a:t>stakeholders</a:t>
            </a:r>
            <a:endParaRPr lang="it-IT" sz="2400" b="1" dirty="0">
              <a:solidFill>
                <a:schemeClr val="bg1"/>
              </a:solidFill>
            </a:endParaRPr>
          </a:p>
        </p:txBody>
      </p:sp>
      <p:pic>
        <p:nvPicPr>
          <p:cNvPr id="37892" name="Picture 7" descr="base-01.png"/>
          <p:cNvPicPr>
            <a:picLocks noChangeAspect="1"/>
          </p:cNvPicPr>
          <p:nvPr/>
        </p:nvPicPr>
        <p:blipFill>
          <a:blip r:embed="rId2" cstate="print"/>
          <a:srcRect/>
          <a:stretch>
            <a:fillRect/>
          </a:stretch>
        </p:blipFill>
        <p:spPr bwMode="auto">
          <a:xfrm>
            <a:off x="34925" y="5589588"/>
            <a:ext cx="9109075" cy="1274762"/>
          </a:xfrm>
          <a:prstGeom prst="rect">
            <a:avLst/>
          </a:prstGeom>
          <a:noFill/>
          <a:ln w="9525">
            <a:noFill/>
            <a:miter lim="800000"/>
            <a:headEnd/>
            <a:tailEnd/>
          </a:ln>
        </p:spPr>
      </p:pic>
      <p:sp>
        <p:nvSpPr>
          <p:cNvPr id="11" name="Rettangolo 10"/>
          <p:cNvSpPr/>
          <p:nvPr/>
        </p:nvSpPr>
        <p:spPr>
          <a:xfrm>
            <a:off x="251520" y="778634"/>
            <a:ext cx="8712968" cy="4447371"/>
          </a:xfrm>
          <a:prstGeom prst="rect">
            <a:avLst/>
          </a:prstGeom>
        </p:spPr>
        <p:txBody>
          <a:bodyPr wrap="square">
            <a:spAutoFit/>
          </a:bodyPr>
          <a:lstStyle/>
          <a:p>
            <a:r>
              <a:rPr lang="it-IT" sz="1600" dirty="0" smtClean="0"/>
              <a:t>Il coinvolgimento di cittadini e </a:t>
            </a:r>
            <a:r>
              <a:rPr lang="it-IT" sz="1600" dirty="0" err="1" smtClean="0"/>
              <a:t>stakeholders</a:t>
            </a:r>
            <a:r>
              <a:rPr lang="it-IT" sz="1600" dirty="0" smtClean="0"/>
              <a:t> nell’elaborazione del piano si è sviluppato in tre fasi:</a:t>
            </a:r>
            <a:endParaRPr lang="it-IT" sz="1600" dirty="0"/>
          </a:p>
          <a:p>
            <a:endParaRPr lang="it-IT" sz="1200" dirty="0"/>
          </a:p>
          <a:p>
            <a:pPr>
              <a:buFont typeface="Arial" pitchFamily="34" charset="0"/>
              <a:buChar char="•"/>
            </a:pPr>
            <a:r>
              <a:rPr lang="it-IT" sz="2000" b="1" i="1" dirty="0"/>
              <a:t>Avvio del percorso di elaborazione e </a:t>
            </a:r>
            <a:r>
              <a:rPr lang="it-IT" sz="2000" b="1" i="1" dirty="0" smtClean="0"/>
              <a:t>condivisione</a:t>
            </a:r>
            <a:r>
              <a:rPr lang="it-IT" sz="2000" dirty="0" smtClean="0"/>
              <a:t>   </a:t>
            </a:r>
            <a:r>
              <a:rPr lang="it-IT" sz="2000" i="1" dirty="0" smtClean="0"/>
              <a:t>Luglio 2013</a:t>
            </a:r>
            <a:endParaRPr lang="it-IT" sz="2000" i="1" dirty="0"/>
          </a:p>
          <a:p>
            <a:r>
              <a:rPr lang="it-IT" sz="1200" dirty="0" smtClean="0"/>
              <a:t>L’avvio del percorso </a:t>
            </a:r>
            <a:r>
              <a:rPr lang="it-IT" sz="1200" dirty="0"/>
              <a:t>di elaborazione e condivisione del </a:t>
            </a:r>
            <a:r>
              <a:rPr lang="it-IT" sz="1200" dirty="0" smtClean="0"/>
              <a:t>PUMS, </a:t>
            </a:r>
            <a:r>
              <a:rPr lang="it-IT" sz="1200" dirty="0"/>
              <a:t>con la presentazione delle linee </a:t>
            </a:r>
            <a:r>
              <a:rPr lang="it-IT" sz="1200" dirty="0" smtClean="0"/>
              <a:t>guida, è stato diviso </a:t>
            </a:r>
            <a:r>
              <a:rPr lang="it-IT" sz="1200" dirty="0"/>
              <a:t>in due momenti: </a:t>
            </a:r>
            <a:r>
              <a:rPr lang="it-IT" sz="1200" dirty="0" smtClean="0"/>
              <a:t>in </a:t>
            </a:r>
            <a:r>
              <a:rPr lang="it-IT" sz="1200" dirty="0"/>
              <a:t>una sessione aperta alla partecipazione dei cittadini </a:t>
            </a:r>
            <a:r>
              <a:rPr lang="it-IT" sz="1200" dirty="0" smtClean="0"/>
              <a:t>sono </a:t>
            </a:r>
            <a:r>
              <a:rPr lang="it-IT" sz="1200" dirty="0"/>
              <a:t>stati raccolti gli interventi di istituzioni, tecnici, associazioni e imprese, mentre </a:t>
            </a:r>
            <a:r>
              <a:rPr lang="it-IT" sz="1200" dirty="0" smtClean="0"/>
              <a:t>una sessione </a:t>
            </a:r>
            <a:r>
              <a:rPr lang="it-IT" sz="1200" dirty="0"/>
              <a:t>a inviti è stata dedicata ai presidenti dei </a:t>
            </a:r>
            <a:r>
              <a:rPr lang="it-IT" sz="1200" dirty="0" smtClean="0"/>
              <a:t>Consigli </a:t>
            </a:r>
            <a:r>
              <a:rPr lang="it-IT" sz="1200" dirty="0"/>
              <a:t>di zona e ai sindaci </a:t>
            </a:r>
            <a:r>
              <a:rPr lang="it-IT" sz="1200" dirty="0" smtClean="0"/>
              <a:t>dell’Area </a:t>
            </a:r>
            <a:r>
              <a:rPr lang="it-IT" sz="1200" dirty="0"/>
              <a:t>metropolitana</a:t>
            </a:r>
            <a:r>
              <a:rPr lang="it-IT" sz="1200" dirty="0" smtClean="0"/>
              <a:t>.</a:t>
            </a:r>
          </a:p>
          <a:p>
            <a:pPr>
              <a:buFont typeface="Arial" pitchFamily="34" charset="0"/>
              <a:buChar char="•"/>
            </a:pPr>
            <a:r>
              <a:rPr lang="it-IT" sz="2000" b="1" i="1" dirty="0" smtClean="0"/>
              <a:t>Incontri dedicati ai Consigli di Zona   </a:t>
            </a:r>
            <a:r>
              <a:rPr lang="it-IT" sz="2000" i="1" dirty="0" smtClean="0"/>
              <a:t>Luglio 2013</a:t>
            </a:r>
          </a:p>
          <a:p>
            <a:r>
              <a:rPr lang="it-IT" sz="1200" dirty="0" smtClean="0"/>
              <a:t>I </a:t>
            </a:r>
            <a:r>
              <a:rPr lang="it-IT" sz="1200" dirty="0"/>
              <a:t>Consigli di </a:t>
            </a:r>
            <a:r>
              <a:rPr lang="it-IT" sz="1200" dirty="0" smtClean="0"/>
              <a:t>zona </a:t>
            </a:r>
            <a:r>
              <a:rPr lang="it-IT" sz="1200" dirty="0"/>
              <a:t>sono stati coinvolti </a:t>
            </a:r>
            <a:r>
              <a:rPr lang="it-IT" sz="1200" dirty="0" smtClean="0"/>
              <a:t>fin dalla  </a:t>
            </a:r>
            <a:r>
              <a:rPr lang="it-IT" sz="1200" dirty="0"/>
              <a:t>prima fase </a:t>
            </a:r>
            <a:r>
              <a:rPr lang="it-IT" sz="1200" dirty="0" smtClean="0"/>
              <a:t>nel confronto </a:t>
            </a:r>
            <a:r>
              <a:rPr lang="it-IT" sz="1200" dirty="0"/>
              <a:t>sugli indirizzi del PUMS in via di elaborazione. Nel corso di tre incontri tematici, si sono presentate le linee guida del piano e i principali interventi previsti, </a:t>
            </a:r>
            <a:r>
              <a:rPr lang="it-IT" sz="1200" dirty="0" smtClean="0"/>
              <a:t>recependo </a:t>
            </a:r>
            <a:r>
              <a:rPr lang="it-IT" sz="1200" dirty="0"/>
              <a:t>dalle zone indicazioni puntuali sulle criticità e priorità percepite a livello locale</a:t>
            </a:r>
            <a:r>
              <a:rPr lang="it-IT" sz="1200" dirty="0" smtClean="0"/>
              <a:t>.</a:t>
            </a:r>
          </a:p>
          <a:p>
            <a:pPr>
              <a:buFont typeface="Arial" pitchFamily="34" charset="0"/>
              <a:buChar char="•"/>
            </a:pPr>
            <a:r>
              <a:rPr lang="it-IT" sz="2000" b="1" i="1" dirty="0" smtClean="0"/>
              <a:t>Incontri </a:t>
            </a:r>
            <a:r>
              <a:rPr lang="it-IT" sz="2000" b="1" i="1" dirty="0"/>
              <a:t>tematici con gli </a:t>
            </a:r>
            <a:r>
              <a:rPr lang="it-IT" sz="2000" b="1" i="1" dirty="0" err="1"/>
              <a:t>stakeholders</a:t>
            </a:r>
            <a:r>
              <a:rPr lang="it-IT" sz="2000" b="1" i="1" dirty="0"/>
              <a:t> </a:t>
            </a:r>
            <a:r>
              <a:rPr lang="it-IT" sz="2000" b="1" i="1" dirty="0" smtClean="0"/>
              <a:t>  </a:t>
            </a:r>
            <a:r>
              <a:rPr lang="it-IT" sz="2000" i="1" dirty="0" smtClean="0"/>
              <a:t>Settembre/Ottobre </a:t>
            </a:r>
            <a:r>
              <a:rPr lang="it-IT" sz="2000" i="1" dirty="0"/>
              <a:t>2013</a:t>
            </a:r>
          </a:p>
          <a:p>
            <a:r>
              <a:rPr lang="it-IT" sz="1200" dirty="0" smtClean="0"/>
              <a:t>Hanno coinvolto </a:t>
            </a:r>
            <a:r>
              <a:rPr lang="it-IT" sz="1200" dirty="0"/>
              <a:t>i rappresentanti di realtà eterogenee quali istituzioni, associazioni di categoria, comitati di quartiere, operatori del trasporto pubblico, aziende, associazioni locali. Lo scopo degli incontri tematici è stato di raccogliere, rispetto a </a:t>
            </a:r>
            <a:r>
              <a:rPr lang="it-IT" sz="1200" dirty="0" smtClean="0"/>
              <a:t>ciascun tema, </a:t>
            </a:r>
            <a:r>
              <a:rPr lang="it-IT" sz="1200" dirty="0"/>
              <a:t>indicazioni e suggerimenti utili alla precisazione delle Linee di Sviluppo e delle alternative da valutare, evidenziando criticità, opportunità, ostacoli alla realizzazione, azioni di compensazione e proposte degli </a:t>
            </a:r>
            <a:r>
              <a:rPr lang="it-IT" sz="1200" dirty="0" err="1"/>
              <a:t>stakeholders</a:t>
            </a:r>
            <a:r>
              <a:rPr lang="it-IT" sz="1200" dirty="0" smtClean="0"/>
              <a:t>. </a:t>
            </a:r>
          </a:p>
          <a:p>
            <a:endParaRPr lang="it-IT" sz="1100" dirty="0"/>
          </a:p>
          <a:p>
            <a:r>
              <a:rPr lang="it-IT" sz="1200" dirty="0"/>
              <a:t>Le indicazioni presentate </a:t>
            </a:r>
            <a:r>
              <a:rPr lang="it-IT" sz="1200" dirty="0" smtClean="0"/>
              <a:t>sono confluite </a:t>
            </a:r>
            <a:r>
              <a:rPr lang="it-IT" sz="1200" dirty="0"/>
              <a:t>in report di sintesi </a:t>
            </a:r>
            <a:r>
              <a:rPr lang="it-IT" sz="1200" dirty="0" smtClean="0"/>
              <a:t>dedicati: il </a:t>
            </a:r>
            <a:r>
              <a:rPr lang="it-IT" sz="1200" dirty="0"/>
              <a:t>coinvolgimento degli </a:t>
            </a:r>
            <a:r>
              <a:rPr lang="it-IT" sz="1200" dirty="0" err="1"/>
              <a:t>stakeholders</a:t>
            </a:r>
            <a:r>
              <a:rPr lang="it-IT" sz="1200" dirty="0"/>
              <a:t> ha fatto emergere indicazioni generali su criticità, opportunità, ostacoli da superare, proposte specifiche da mettere in campo, mentre l’interazione con i </a:t>
            </a:r>
            <a:r>
              <a:rPr lang="it-IT" sz="1200" dirty="0" smtClean="0"/>
              <a:t>Consigli </a:t>
            </a:r>
            <a:r>
              <a:rPr lang="it-IT" sz="1200" dirty="0"/>
              <a:t>di </a:t>
            </a:r>
            <a:r>
              <a:rPr lang="it-IT" sz="1200" dirty="0" smtClean="0"/>
              <a:t>Zona </a:t>
            </a:r>
            <a:r>
              <a:rPr lang="it-IT" sz="1200" dirty="0"/>
              <a:t>ha sviluppato segnalazioni progettuali riferite ad ambiti territoriali specifici</a:t>
            </a:r>
            <a:r>
              <a:rPr lang="it-IT" sz="1200" dirty="0" smtClean="0"/>
              <a:t>.</a:t>
            </a:r>
            <a:endParaRPr lang="it-IT"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0"/>
          <p:cNvSpPr/>
          <p:nvPr/>
        </p:nvSpPr>
        <p:spPr>
          <a:xfrm>
            <a:off x="0" y="1"/>
            <a:ext cx="9144000" cy="714356"/>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800" b="0" cap="all" dirty="0">
              <a:latin typeface="Gotham Book"/>
              <a:cs typeface="Gotham Book"/>
            </a:endParaRPr>
          </a:p>
        </p:txBody>
      </p:sp>
      <p:sp>
        <p:nvSpPr>
          <p:cNvPr id="37890" name="CasellaDiTesto 2"/>
          <p:cNvSpPr txBox="1">
            <a:spLocks noChangeArrowheads="1"/>
          </p:cNvSpPr>
          <p:nvPr/>
        </p:nvSpPr>
        <p:spPr bwMode="auto">
          <a:xfrm>
            <a:off x="0" y="26040"/>
            <a:ext cx="9396535" cy="461665"/>
          </a:xfrm>
          <a:prstGeom prst="rect">
            <a:avLst/>
          </a:prstGeom>
          <a:noFill/>
          <a:ln w="9525">
            <a:noFill/>
            <a:miter lim="800000"/>
            <a:headEnd/>
            <a:tailEnd/>
          </a:ln>
        </p:spPr>
        <p:txBody>
          <a:bodyPr wrap="square">
            <a:spAutoFit/>
          </a:bodyPr>
          <a:lstStyle/>
          <a:p>
            <a:r>
              <a:rPr lang="it-IT" sz="2400" b="1" dirty="0" smtClean="0">
                <a:solidFill>
                  <a:schemeClr val="bg1"/>
                </a:solidFill>
              </a:rPr>
              <a:t>Focus: Il processo di VAS</a:t>
            </a:r>
            <a:endParaRPr lang="it-IT" sz="2400" b="1" dirty="0">
              <a:solidFill>
                <a:schemeClr val="bg1"/>
              </a:solidFill>
            </a:endParaRPr>
          </a:p>
        </p:txBody>
      </p:sp>
      <p:pic>
        <p:nvPicPr>
          <p:cNvPr id="37892" name="Picture 7" descr="base-01.png"/>
          <p:cNvPicPr>
            <a:picLocks noChangeAspect="1"/>
          </p:cNvPicPr>
          <p:nvPr/>
        </p:nvPicPr>
        <p:blipFill>
          <a:blip r:embed="rId2" cstate="print"/>
          <a:srcRect/>
          <a:stretch>
            <a:fillRect/>
          </a:stretch>
        </p:blipFill>
        <p:spPr bwMode="auto">
          <a:xfrm>
            <a:off x="34925" y="5589588"/>
            <a:ext cx="9109075" cy="1274762"/>
          </a:xfrm>
          <a:prstGeom prst="rect">
            <a:avLst/>
          </a:prstGeom>
          <a:noFill/>
          <a:ln w="9525">
            <a:noFill/>
            <a:miter lim="800000"/>
            <a:headEnd/>
            <a:tailEnd/>
          </a:ln>
        </p:spPr>
      </p:pic>
      <p:sp>
        <p:nvSpPr>
          <p:cNvPr id="11" name="Rettangolo 10"/>
          <p:cNvSpPr/>
          <p:nvPr/>
        </p:nvSpPr>
        <p:spPr>
          <a:xfrm>
            <a:off x="251520" y="941814"/>
            <a:ext cx="8712968" cy="3447098"/>
          </a:xfrm>
          <a:prstGeom prst="rect">
            <a:avLst/>
          </a:prstGeom>
        </p:spPr>
        <p:txBody>
          <a:bodyPr wrap="square">
            <a:spAutoFit/>
          </a:bodyPr>
          <a:lstStyle/>
          <a:p>
            <a:r>
              <a:rPr lang="it-IT" b="1" dirty="0" smtClean="0"/>
              <a:t>Il processo di Valutazione Ambientale Strategica</a:t>
            </a:r>
          </a:p>
          <a:p>
            <a:r>
              <a:rPr lang="it-IT" sz="1600" dirty="0" smtClean="0"/>
              <a:t>La </a:t>
            </a:r>
            <a:r>
              <a:rPr lang="it-IT" sz="1600" dirty="0"/>
              <a:t>procedura di VAS </a:t>
            </a:r>
            <a:r>
              <a:rPr lang="it-IT" sz="1600" dirty="0" smtClean="0"/>
              <a:t>si è svolta in </a:t>
            </a:r>
            <a:r>
              <a:rPr lang="it-IT" sz="1600" dirty="0"/>
              <a:t>affiancamento alla redazione del PUMS e </a:t>
            </a:r>
            <a:r>
              <a:rPr lang="it-IT" sz="1600" dirty="0" smtClean="0"/>
              <a:t>seguirà la successiva </a:t>
            </a:r>
            <a:r>
              <a:rPr lang="it-IT" sz="1600" dirty="0"/>
              <a:t>fase di approvazione e adozione dello strumento da parte </a:t>
            </a:r>
            <a:r>
              <a:rPr lang="it-IT" sz="1600" dirty="0" smtClean="0"/>
              <a:t>dell’Amministrazione, permettendo l’integrazione dei principi di sostenibilità ambientale e la valutazione dei possibili effetti ambientali derivanti dagli scenari di piano.</a:t>
            </a:r>
            <a:endParaRPr lang="it-IT" sz="1600" dirty="0"/>
          </a:p>
          <a:p>
            <a:endParaRPr lang="it-IT" sz="1200" dirty="0"/>
          </a:p>
          <a:p>
            <a:r>
              <a:rPr lang="it-IT" sz="1600" dirty="0"/>
              <a:t>Il processo di </a:t>
            </a:r>
            <a:r>
              <a:rPr lang="it-IT" sz="1600" dirty="0" smtClean="0"/>
              <a:t>VAS prevede </a:t>
            </a:r>
            <a:r>
              <a:rPr lang="it-IT" sz="1600" dirty="0"/>
              <a:t>che </a:t>
            </a:r>
            <a:r>
              <a:rPr lang="it-IT" sz="1600" b="1" dirty="0"/>
              <a:t>i soggetti interessati e i cittadini </a:t>
            </a:r>
            <a:r>
              <a:rPr lang="it-IT" sz="1600" dirty="0"/>
              <a:t>possano </a:t>
            </a:r>
            <a:r>
              <a:rPr lang="it-IT" sz="1600" dirty="0" smtClean="0"/>
              <a:t>ulteriormente contribuire attraverso </a:t>
            </a:r>
            <a:r>
              <a:rPr lang="it-IT" sz="1600" dirty="0"/>
              <a:t>l’espressione di </a:t>
            </a:r>
            <a:r>
              <a:rPr lang="it-IT" sz="1600" b="1" dirty="0" smtClean="0"/>
              <a:t>osservazioni</a:t>
            </a:r>
            <a:r>
              <a:rPr lang="it-IT" sz="1600" dirty="0" smtClean="0"/>
              <a:t>. </a:t>
            </a:r>
          </a:p>
          <a:p>
            <a:r>
              <a:rPr lang="it-IT" sz="1600" dirty="0" smtClean="0"/>
              <a:t>Una </a:t>
            </a:r>
            <a:r>
              <a:rPr lang="it-IT" sz="1600" dirty="0"/>
              <a:t>prima fase di partecipazione </a:t>
            </a:r>
            <a:r>
              <a:rPr lang="it-IT" sz="1600" dirty="0" smtClean="0"/>
              <a:t>a giugno 2013, si </a:t>
            </a:r>
            <a:r>
              <a:rPr lang="it-IT" sz="1600" dirty="0"/>
              <a:t>è </a:t>
            </a:r>
            <a:r>
              <a:rPr lang="it-IT" sz="1600" dirty="0" smtClean="0"/>
              <a:t>svolta </a:t>
            </a:r>
            <a:r>
              <a:rPr lang="it-IT" sz="1600" dirty="0"/>
              <a:t>in occasione della </a:t>
            </a:r>
            <a:r>
              <a:rPr lang="it-IT" sz="1600" dirty="0" smtClean="0"/>
              <a:t>pubblicazione, </a:t>
            </a:r>
            <a:r>
              <a:rPr lang="it-IT" sz="1600" dirty="0"/>
              <a:t>sul sito web del Comune di Milano e del sito SIVAS di Regione </a:t>
            </a:r>
            <a:r>
              <a:rPr lang="it-IT" sz="1600" dirty="0" smtClean="0"/>
              <a:t>Lombardia, del </a:t>
            </a:r>
            <a:r>
              <a:rPr lang="it-IT" sz="1600" b="1" dirty="0" smtClean="0"/>
              <a:t>Documento di indirizzo metodologico </a:t>
            </a:r>
            <a:r>
              <a:rPr lang="it-IT" sz="1600" dirty="0" smtClean="0"/>
              <a:t>per lo sviluppo del piano e del </a:t>
            </a:r>
            <a:r>
              <a:rPr lang="it-IT" sz="1600" b="1" dirty="0" smtClean="0"/>
              <a:t>Rapporto </a:t>
            </a:r>
            <a:r>
              <a:rPr lang="it-IT" sz="1600" b="1" dirty="0"/>
              <a:t>Preliminare </a:t>
            </a:r>
            <a:r>
              <a:rPr lang="it-IT" sz="1600" dirty="0"/>
              <a:t>(Documento di </a:t>
            </a:r>
            <a:r>
              <a:rPr lang="it-IT" sz="1600" dirty="0" err="1" smtClean="0"/>
              <a:t>scoping</a:t>
            </a:r>
            <a:r>
              <a:rPr lang="it-IT" sz="1600" dirty="0" smtClean="0"/>
              <a:t>).</a:t>
            </a:r>
          </a:p>
          <a:p>
            <a:r>
              <a:rPr lang="it-IT" sz="1600" dirty="0" smtClean="0"/>
              <a:t>In </a:t>
            </a:r>
            <a:r>
              <a:rPr lang="it-IT" sz="1600" dirty="0"/>
              <a:t>data 9 luglio 2013 si è svolta la prima Conferenza di Valutazione della VAS a seguito della quale sono stati raccolti contributi ed osservazioni che hanno concorso  alla formazione del piano</a:t>
            </a:r>
            <a:r>
              <a:rPr lang="it-IT" sz="1600" dirty="0" smtClean="0"/>
              <a:t>.</a:t>
            </a:r>
          </a:p>
          <a:p>
            <a:endParaRPr lang="it-IT"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0"/>
          <p:cNvSpPr/>
          <p:nvPr/>
        </p:nvSpPr>
        <p:spPr>
          <a:xfrm>
            <a:off x="0" y="1"/>
            <a:ext cx="9144000" cy="714356"/>
          </a:xfrm>
          <a:prstGeom prst="rect">
            <a:avLst/>
          </a:prstGeom>
          <a:gradFill flip="none" rotWithShape="1">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800" b="0" cap="all" dirty="0">
              <a:latin typeface="Gotham Book"/>
              <a:cs typeface="Gotham Book"/>
            </a:endParaRPr>
          </a:p>
        </p:txBody>
      </p:sp>
      <p:sp>
        <p:nvSpPr>
          <p:cNvPr id="37890" name="CasellaDiTesto 2"/>
          <p:cNvSpPr txBox="1">
            <a:spLocks noChangeArrowheads="1"/>
          </p:cNvSpPr>
          <p:nvPr/>
        </p:nvSpPr>
        <p:spPr bwMode="auto">
          <a:xfrm>
            <a:off x="212725" y="26040"/>
            <a:ext cx="8689975" cy="461665"/>
          </a:xfrm>
          <a:prstGeom prst="rect">
            <a:avLst/>
          </a:prstGeom>
          <a:noFill/>
          <a:ln w="9525">
            <a:noFill/>
            <a:miter lim="800000"/>
            <a:headEnd/>
            <a:tailEnd/>
          </a:ln>
        </p:spPr>
        <p:txBody>
          <a:bodyPr>
            <a:spAutoFit/>
          </a:bodyPr>
          <a:lstStyle/>
          <a:p>
            <a:r>
              <a:rPr lang="it-IT" sz="2400" b="1" dirty="0" smtClean="0">
                <a:solidFill>
                  <a:schemeClr val="bg1"/>
                </a:solidFill>
              </a:rPr>
              <a:t>Focus: Elaborazione condivisa e diffusione del piano</a:t>
            </a:r>
            <a:endParaRPr lang="it-IT" sz="2400" b="1" dirty="0">
              <a:solidFill>
                <a:schemeClr val="bg1"/>
              </a:solidFill>
            </a:endParaRPr>
          </a:p>
        </p:txBody>
      </p:sp>
      <p:pic>
        <p:nvPicPr>
          <p:cNvPr id="37892" name="Picture 7" descr="base-01.png"/>
          <p:cNvPicPr>
            <a:picLocks noChangeAspect="1"/>
          </p:cNvPicPr>
          <p:nvPr/>
        </p:nvPicPr>
        <p:blipFill>
          <a:blip r:embed="rId2" cstate="print"/>
          <a:srcRect/>
          <a:stretch>
            <a:fillRect/>
          </a:stretch>
        </p:blipFill>
        <p:spPr bwMode="auto">
          <a:xfrm>
            <a:off x="34925" y="5589588"/>
            <a:ext cx="9109075" cy="1274762"/>
          </a:xfrm>
          <a:prstGeom prst="rect">
            <a:avLst/>
          </a:prstGeom>
          <a:noFill/>
          <a:ln w="9525">
            <a:noFill/>
            <a:miter lim="800000"/>
            <a:headEnd/>
            <a:tailEnd/>
          </a:ln>
        </p:spPr>
      </p:pic>
      <p:sp>
        <p:nvSpPr>
          <p:cNvPr id="10" name="Segnaposto numero diapositiva 9"/>
          <p:cNvSpPr>
            <a:spLocks noGrp="1"/>
          </p:cNvSpPr>
          <p:nvPr>
            <p:ph type="sldNum" sz="quarter" idx="4294967295"/>
          </p:nvPr>
        </p:nvSpPr>
        <p:spPr>
          <a:xfrm>
            <a:off x="6553200" y="6597650"/>
            <a:ext cx="2133600" cy="365125"/>
          </a:xfrm>
          <a:prstGeom prst="rect">
            <a:avLst/>
          </a:prstGeom>
        </p:spPr>
        <p:txBody>
          <a:bodyPr/>
          <a:lstStyle/>
          <a:p>
            <a:pPr>
              <a:defRPr/>
            </a:pPr>
            <a:fld id="{4C6C440E-4007-4B02-B2A9-FBBCDECCC9C2}" type="slidenum">
              <a:rPr lang="it-IT"/>
              <a:pPr>
                <a:defRPr/>
              </a:pPr>
              <a:t>7</a:t>
            </a:fld>
            <a:endParaRPr lang="it-IT" dirty="0"/>
          </a:p>
        </p:txBody>
      </p:sp>
      <p:sp>
        <p:nvSpPr>
          <p:cNvPr id="12" name="Segnaposto data 8"/>
          <p:cNvSpPr>
            <a:spLocks noGrp="1"/>
          </p:cNvSpPr>
          <p:nvPr>
            <p:ph type="dt" sz="quarter" idx="4294967295"/>
          </p:nvPr>
        </p:nvSpPr>
        <p:spPr>
          <a:xfrm>
            <a:off x="457200" y="6597650"/>
            <a:ext cx="2133600" cy="365125"/>
          </a:xfrm>
          <a:prstGeom prst="rect">
            <a:avLst/>
          </a:prstGeom>
        </p:spPr>
        <p:txBody>
          <a:bodyPr/>
          <a:lstStyle/>
          <a:p>
            <a:pPr>
              <a:defRPr/>
            </a:pPr>
            <a:r>
              <a:rPr lang="it-IT" dirty="0" smtClean="0"/>
              <a:t>23/10/2014</a:t>
            </a:r>
            <a:endParaRPr lang="it-IT" dirty="0"/>
          </a:p>
        </p:txBody>
      </p:sp>
      <p:sp>
        <p:nvSpPr>
          <p:cNvPr id="14" name="Segnaposto piè di pagina 10"/>
          <p:cNvSpPr>
            <a:spLocks noGrp="1"/>
          </p:cNvSpPr>
          <p:nvPr>
            <p:ph type="ftr" sz="quarter" idx="4294967295"/>
          </p:nvPr>
        </p:nvSpPr>
        <p:spPr>
          <a:xfrm>
            <a:off x="3124200" y="6597650"/>
            <a:ext cx="2895600" cy="365125"/>
          </a:xfrm>
          <a:prstGeom prst="rect">
            <a:avLst/>
          </a:prstGeom>
        </p:spPr>
        <p:txBody>
          <a:bodyPr/>
          <a:lstStyle/>
          <a:p>
            <a:pPr>
              <a:defRPr/>
            </a:pPr>
            <a:r>
              <a:rPr lang="it-IT" dirty="0" smtClean="0"/>
              <a:t>140300021_00</a:t>
            </a:r>
            <a:endParaRPr lang="it-IT" dirty="0"/>
          </a:p>
        </p:txBody>
      </p:sp>
      <p:sp>
        <p:nvSpPr>
          <p:cNvPr id="11" name="Rettangolo 10"/>
          <p:cNvSpPr/>
          <p:nvPr/>
        </p:nvSpPr>
        <p:spPr>
          <a:xfrm>
            <a:off x="251520" y="777473"/>
            <a:ext cx="8712968" cy="3600986"/>
          </a:xfrm>
          <a:prstGeom prst="rect">
            <a:avLst/>
          </a:prstGeom>
        </p:spPr>
        <p:txBody>
          <a:bodyPr wrap="square">
            <a:spAutoFit/>
          </a:bodyPr>
          <a:lstStyle/>
          <a:p>
            <a:endParaRPr lang="it-IT" sz="1600" dirty="0"/>
          </a:p>
          <a:p>
            <a:r>
              <a:rPr lang="it-IT" b="1" dirty="0" smtClean="0"/>
              <a:t>Il percorso di informazione e diffusione del piano</a:t>
            </a:r>
          </a:p>
          <a:p>
            <a:endParaRPr lang="it-IT" sz="1600" b="1" dirty="0" smtClean="0"/>
          </a:p>
          <a:p>
            <a:r>
              <a:rPr lang="it-IT" sz="1600" dirty="0" smtClean="0"/>
              <a:t>Il coinvolgimento pubblico nel processo di pianificazione si è avvalso anche dell’elaborazione di materiali dedicati, allo scopo di dare al piano un’identità riconoscibile e comunicarne efficacemente i temi. I siti internet del Comune di Milano e di AMAT hanno pubblicato alcune pagine dedicate al piano, aggiornandone i contenuti sugli sviluppi del processo di elaborazione condivisa.</a:t>
            </a:r>
          </a:p>
          <a:p>
            <a:endParaRPr lang="it-IT" sz="1600" dirty="0" smtClean="0"/>
          </a:p>
          <a:p>
            <a:r>
              <a:rPr lang="it-IT" sz="1600" dirty="0" smtClean="0"/>
              <a:t>Il PUMS è stato anche presentato all’interno di eventi dedicati alla mobilità, tra i quali:</a:t>
            </a:r>
          </a:p>
          <a:p>
            <a:r>
              <a:rPr lang="it-IT" sz="1400" i="1" dirty="0" smtClean="0"/>
              <a:t> 23 ottobre 2012</a:t>
            </a:r>
            <a:r>
              <a:rPr lang="it-IT" sz="1400" dirty="0" smtClean="0"/>
              <a:t>, </a:t>
            </a:r>
            <a:r>
              <a:rPr lang="it-IT" sz="1400" dirty="0" err="1" smtClean="0"/>
              <a:t>MobilityTech</a:t>
            </a:r>
            <a:r>
              <a:rPr lang="it-IT" sz="1400" dirty="0" smtClean="0"/>
              <a:t> - Forum Internazionale sull’innovazione tecnologica per lo sviluppo della mobilità e il trasporto - Milano, Palazzo Giureconsulti; </a:t>
            </a:r>
          </a:p>
          <a:p>
            <a:pPr lvl="0"/>
            <a:r>
              <a:rPr lang="it-IT" sz="1400" i="1" dirty="0" smtClean="0"/>
              <a:t>27 novembre 2012</a:t>
            </a:r>
            <a:r>
              <a:rPr lang="it-IT" sz="1400" dirty="0" smtClean="0"/>
              <a:t>, 2° Workshop Tecnico ELTIS: Piani Urbani della Mobilità Sostenibile -  Acquario civico;</a:t>
            </a:r>
          </a:p>
          <a:p>
            <a:pPr lvl="0"/>
            <a:r>
              <a:rPr lang="it-IT" sz="1400" i="1" dirty="0" smtClean="0"/>
              <a:t>28 - 29 ottobre 2013</a:t>
            </a:r>
            <a:r>
              <a:rPr lang="it-IT" sz="1400" dirty="0" smtClean="0"/>
              <a:t>, </a:t>
            </a:r>
            <a:r>
              <a:rPr lang="it-IT" sz="1400" dirty="0" err="1" smtClean="0"/>
              <a:t>CityTech</a:t>
            </a:r>
            <a:r>
              <a:rPr lang="it-IT" sz="1400" dirty="0" smtClean="0"/>
              <a:t> - Milano, Fabbrica del Vapore.</a:t>
            </a:r>
          </a:p>
          <a:p>
            <a:endParaRPr lang="it-IT" sz="1600" dirty="0"/>
          </a:p>
          <a:p>
            <a:endParaRPr lang="it-IT"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Grp="1"/>
          </p:cNvSpPr>
          <p:nvPr>
            <p:ph type="title"/>
          </p:nvPr>
        </p:nvSpPr>
        <p:spPr>
          <a:xfrm>
            <a:off x="685800" y="188913"/>
            <a:ext cx="7772400" cy="1143000"/>
          </a:xfrm>
          <a:gradFill flip="none">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it-IT" sz="4000" b="1" cap="all" dirty="0">
                <a:latin typeface="+mj-lt"/>
                <a:cs typeface="Arial" pitchFamily="34" charset="0"/>
              </a:rPr>
              <a:t>PUMS, </a:t>
            </a:r>
            <a:r>
              <a:rPr lang="it-IT" sz="4000" b="1" cap="all" dirty="0" err="1">
                <a:latin typeface="+mj-lt"/>
                <a:cs typeface="Arial" pitchFamily="34" charset="0"/>
              </a:rPr>
              <a:t>gLI</a:t>
            </a:r>
            <a:r>
              <a:rPr lang="it-IT" sz="4000" b="1" cap="all" dirty="0">
                <a:latin typeface="+mj-lt"/>
                <a:cs typeface="Arial" pitchFamily="34" charset="0"/>
              </a:rPr>
              <a:t> OBIETTIVI</a:t>
            </a:r>
          </a:p>
        </p:txBody>
      </p:sp>
      <p:sp>
        <p:nvSpPr>
          <p:cNvPr id="4099" name="Rettangolo 9"/>
          <p:cNvSpPr>
            <a:spLocks noGrp="1" noChangeArrowheads="1"/>
          </p:cNvSpPr>
          <p:nvPr>
            <p:ph type="body" idx="1"/>
          </p:nvPr>
        </p:nvSpPr>
        <p:spPr>
          <a:xfrm>
            <a:off x="685800" y="1484313"/>
            <a:ext cx="7772400" cy="4364037"/>
          </a:xfrm>
          <a:noFill/>
        </p:spPr>
        <p:txBody>
          <a:bodyPr>
            <a:spAutoFit/>
          </a:bodyPr>
          <a:lstStyle/>
          <a:p>
            <a:pPr>
              <a:buFontTx/>
              <a:buNone/>
            </a:pPr>
            <a:r>
              <a:rPr lang="it-IT" sz="1600" b="1" u="sng" smtClean="0">
                <a:latin typeface="Calibri" pitchFamily="34" charset="0"/>
              </a:rPr>
              <a:t>GLI OBIETTIVI GENERALI</a:t>
            </a:r>
          </a:p>
          <a:p>
            <a:pPr>
              <a:buFontTx/>
              <a:buNone/>
            </a:pPr>
            <a:endParaRPr lang="it-IT" sz="1600" b="1" u="sng" smtClean="0">
              <a:latin typeface="Calibri" pitchFamily="34" charset="0"/>
            </a:endParaRPr>
          </a:p>
          <a:p>
            <a:pPr algn="just"/>
            <a:r>
              <a:rPr lang="it-IT" sz="1600" b="1" smtClean="0">
                <a:latin typeface="Calibri" pitchFamily="34" charset="0"/>
              </a:rPr>
              <a:t>Mobilità sostenibile</a:t>
            </a:r>
            <a:r>
              <a:rPr lang="it-IT" sz="1600" smtClean="0">
                <a:latin typeface="Calibri" pitchFamily="34" charset="0"/>
              </a:rPr>
              <a:t>. Soddisfare le diverse esigenze di mobilità dei residenti, delle imprese e degli utenti della città, contribuendo al governo di area metropolitana e restituendo gli spazi pubblici alla condivisione tra tutti gli utenti </a:t>
            </a:r>
          </a:p>
          <a:p>
            <a:pPr algn="just"/>
            <a:r>
              <a:rPr lang="it-IT" sz="1600" b="1" smtClean="0">
                <a:latin typeface="Calibri" pitchFamily="34" charset="0"/>
              </a:rPr>
              <a:t>Equità, sicurezza e inclusione sociale.</a:t>
            </a:r>
            <a:r>
              <a:rPr lang="it-IT" sz="1600" smtClean="0">
                <a:latin typeface="Calibri" pitchFamily="34" charset="0"/>
              </a:rPr>
              <a:t> Garantire adeguate condizioni di salute, sicurezza, accessibilità per tutti </a:t>
            </a:r>
          </a:p>
          <a:p>
            <a:pPr algn="just"/>
            <a:r>
              <a:rPr lang="it-IT" sz="1600" b="1" smtClean="0">
                <a:latin typeface="Calibri" pitchFamily="34" charset="0"/>
              </a:rPr>
              <a:t>Qualità ambientale. </a:t>
            </a:r>
            <a:r>
              <a:rPr lang="it-IT" sz="1600" smtClean="0">
                <a:latin typeface="Calibri" pitchFamily="34" charset="0"/>
              </a:rPr>
              <a:t>Promuovere e migliorare la sostenibilità ambientale del sistema di mobilità </a:t>
            </a:r>
          </a:p>
          <a:p>
            <a:pPr algn="just"/>
            <a:r>
              <a:rPr lang="it-IT" sz="1600" b="1" smtClean="0">
                <a:latin typeface="Calibri" pitchFamily="34" charset="0"/>
              </a:rPr>
              <a:t>Innovazione ed efficienza economica.</a:t>
            </a:r>
            <a:r>
              <a:rPr lang="it-IT" sz="1600" smtClean="0">
                <a:latin typeface="Calibri" pitchFamily="34" charset="0"/>
              </a:rPr>
              <a:t> Valorizzare le opportunità di innovazione, perseguire la sostenibilità e le priorità di spesa in ottica di equilibrio con il quadro di risorse finanziarie limitate</a:t>
            </a:r>
            <a:r>
              <a:rPr lang="it-IT" sz="1400" smtClean="0">
                <a:latin typeface="Calibri" pitchFamily="34" charset="0"/>
              </a:rPr>
              <a:t>.</a:t>
            </a:r>
          </a:p>
          <a:p>
            <a:pPr algn="just"/>
            <a:endParaRPr lang="it-IT" sz="1400" smtClean="0">
              <a:latin typeface="Calibri" pitchFamily="34" charset="0"/>
            </a:endParaRPr>
          </a:p>
          <a:p>
            <a:pPr algn="just">
              <a:buFontTx/>
              <a:buNone/>
            </a:pPr>
            <a:r>
              <a:rPr lang="it-IT" sz="1500" b="1" u="sng" smtClean="0">
                <a:latin typeface="Calibri" pitchFamily="34" charset="0"/>
              </a:rPr>
              <a:t>GLI OBIETTIVI SPECIFICI </a:t>
            </a:r>
            <a:r>
              <a:rPr lang="it-IT" sz="1500" smtClean="0">
                <a:latin typeface="Calibri" pitchFamily="34" charset="0"/>
              </a:rPr>
              <a:t>sono riportati  in dettaglio nel Capitolo  “La strategia del PUMS. Obiettivi</a:t>
            </a:r>
          </a:p>
          <a:p>
            <a:pPr algn="just">
              <a:buFontTx/>
              <a:buNone/>
            </a:pPr>
            <a:r>
              <a:rPr lang="it-IT" sz="1500" smtClean="0">
                <a:latin typeface="Calibri" pitchFamily="34" charset="0"/>
              </a:rPr>
              <a:t>generali e specifici”e sono pienamente coerenti con il quadro di riferimento europeo e nazionale</a:t>
            </a:r>
          </a:p>
          <a:p>
            <a:pPr>
              <a:buFontTx/>
              <a:buNone/>
            </a:pPr>
            <a:endParaRPr lang="it-IT" sz="1400" i="1" smtClean="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0"/>
          <p:cNvSpPr>
            <a:spLocks noGrp="1"/>
          </p:cNvSpPr>
          <p:nvPr>
            <p:ph type="title"/>
          </p:nvPr>
        </p:nvSpPr>
        <p:spPr>
          <a:xfrm>
            <a:off x="685800" y="188913"/>
            <a:ext cx="7772400" cy="1143000"/>
          </a:xfrm>
          <a:gradFill flip="none">
            <a:gsLst>
              <a:gs pos="0">
                <a:srgbClr val="5A7813"/>
              </a:gs>
              <a:gs pos="100000">
                <a:srgbClr val="A7B57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342900" indent="-342900">
              <a:defRPr/>
            </a:pPr>
            <a:r>
              <a:rPr lang="it-IT" sz="2400" b="1" smtClean="0">
                <a:solidFill>
                  <a:schemeClr val="bg1"/>
                </a:solidFill>
                <a:cs typeface="Arial" pitchFamily="34" charset="0"/>
              </a:rPr>
              <a:t>LA DOMANDA DI MOBILITÀ DA SODDISFARE </a:t>
            </a:r>
            <a:br>
              <a:rPr lang="it-IT" sz="2400" b="1" smtClean="0">
                <a:solidFill>
                  <a:schemeClr val="bg1"/>
                </a:solidFill>
                <a:cs typeface="Arial" pitchFamily="34" charset="0"/>
              </a:rPr>
            </a:br>
            <a:r>
              <a:rPr lang="it-IT" sz="2400" b="1" smtClean="0">
                <a:solidFill>
                  <a:schemeClr val="bg1"/>
                </a:solidFill>
                <a:cs typeface="Arial" pitchFamily="34" charset="0"/>
              </a:rPr>
              <a:t>E ORIENTARE VERSO MODI SOSTENIBILI</a:t>
            </a:r>
          </a:p>
        </p:txBody>
      </p:sp>
      <p:sp>
        <p:nvSpPr>
          <p:cNvPr id="6" name="Rettangolo 9"/>
          <p:cNvSpPr>
            <a:spLocks noGrp="1" noChangeArrowheads="1"/>
          </p:cNvSpPr>
          <p:nvPr>
            <p:ph type="body" idx="1"/>
          </p:nvPr>
        </p:nvSpPr>
        <p:spPr>
          <a:xfrm>
            <a:off x="685800" y="1541463"/>
            <a:ext cx="7772400" cy="2652712"/>
          </a:xfrm>
        </p:spPr>
        <p:txBody>
          <a:bodyPr>
            <a:spAutoFit/>
          </a:bodyPr>
          <a:lstStyle/>
          <a:p>
            <a:pPr marL="0" lvl="1" indent="0" algn="dist">
              <a:spcBef>
                <a:spcPts val="0"/>
              </a:spcBef>
              <a:buFontTx/>
              <a:buNone/>
              <a:defRPr/>
            </a:pPr>
            <a:r>
              <a:rPr lang="it-IT" sz="1600" b="1" dirty="0" smtClean="0">
                <a:latin typeface="Calibri" pitchFamily="34" charset="0"/>
              </a:rPr>
              <a:t>Una mobilità di scala metropolitana</a:t>
            </a:r>
            <a:r>
              <a:rPr lang="it-IT" sz="1600" dirty="0" smtClean="0">
                <a:latin typeface="Calibri" pitchFamily="34" charset="0"/>
              </a:rPr>
              <a:t> (circa </a:t>
            </a:r>
            <a:r>
              <a:rPr lang="it-IT" sz="1600" b="1" dirty="0" smtClean="0">
                <a:latin typeface="Calibri" pitchFamily="34" charset="0"/>
              </a:rPr>
              <a:t>5 milioni di spostamenti/giorno</a:t>
            </a:r>
            <a:r>
              <a:rPr lang="it-IT" sz="1600" dirty="0" smtClean="0">
                <a:latin typeface="Calibri" pitchFamily="34" charset="0"/>
              </a:rPr>
              <a:t>) generata e</a:t>
            </a:r>
          </a:p>
          <a:p>
            <a:pPr marL="0" lvl="1" indent="0" algn="dist">
              <a:spcBef>
                <a:spcPts val="0"/>
              </a:spcBef>
              <a:buFontTx/>
              <a:buNone/>
              <a:defRPr/>
            </a:pPr>
            <a:r>
              <a:rPr lang="it-IT" sz="1600" dirty="0" smtClean="0">
                <a:latin typeface="Calibri" pitchFamily="34" charset="0"/>
              </a:rPr>
              <a:t>attratta da Milano (con una incidenza della </a:t>
            </a:r>
            <a:r>
              <a:rPr lang="it-IT" sz="1600" b="1" dirty="0" smtClean="0">
                <a:latin typeface="Calibri" pitchFamily="34" charset="0"/>
              </a:rPr>
              <a:t>mobilità di scambio</a:t>
            </a:r>
            <a:r>
              <a:rPr lang="it-IT" sz="1600" dirty="0" smtClean="0">
                <a:latin typeface="Calibri" pitchFamily="34" charset="0"/>
              </a:rPr>
              <a:t> tra Milano e i comuni</a:t>
            </a:r>
          </a:p>
          <a:p>
            <a:pPr marL="0" lvl="1" indent="0" algn="just">
              <a:spcBef>
                <a:spcPts val="0"/>
              </a:spcBef>
              <a:buFontTx/>
              <a:buNone/>
              <a:defRPr/>
            </a:pPr>
            <a:r>
              <a:rPr lang="it-IT" sz="1600" dirty="0" smtClean="0">
                <a:latin typeface="Calibri" pitchFamily="34" charset="0"/>
              </a:rPr>
              <a:t>contermini </a:t>
            </a:r>
            <a:r>
              <a:rPr lang="it-IT" sz="1600" b="1" dirty="0" smtClean="0">
                <a:latin typeface="Calibri" pitchFamily="34" charset="0"/>
              </a:rPr>
              <a:t>pari al 43%</a:t>
            </a:r>
            <a:r>
              <a:rPr lang="it-IT" sz="1600" dirty="0" smtClean="0">
                <a:latin typeface="Calibri" pitchFamily="34" charset="0"/>
              </a:rPr>
              <a:t> del totale)</a:t>
            </a:r>
          </a:p>
          <a:p>
            <a:pPr lvl="1" indent="-457200" algn="just">
              <a:spcBef>
                <a:spcPts val="0"/>
              </a:spcBef>
              <a:buFontTx/>
              <a:buNone/>
              <a:defRPr/>
            </a:pPr>
            <a:endParaRPr lang="it-IT" sz="1600" dirty="0" smtClean="0">
              <a:latin typeface="Calibri" pitchFamily="34" charset="0"/>
            </a:endParaRPr>
          </a:p>
          <a:p>
            <a:pPr marL="0" lvl="1" indent="0" algn="dist">
              <a:spcBef>
                <a:spcPts val="0"/>
              </a:spcBef>
              <a:buFontTx/>
              <a:buNone/>
              <a:defRPr/>
            </a:pPr>
            <a:r>
              <a:rPr lang="it-IT" sz="1600" b="1" dirty="0" smtClean="0">
                <a:latin typeface="Calibri" pitchFamily="34" charset="0"/>
              </a:rPr>
              <a:t>Spostamenti di scambio </a:t>
            </a:r>
            <a:r>
              <a:rPr lang="it-IT" sz="1600" dirty="0" smtClean="0">
                <a:latin typeface="Calibri" pitchFamily="34" charset="0"/>
              </a:rPr>
              <a:t>caratterizzati da una </a:t>
            </a:r>
            <a:r>
              <a:rPr lang="it-IT" sz="1600" b="1" dirty="0" smtClean="0">
                <a:latin typeface="Calibri" pitchFamily="34" charset="0"/>
              </a:rPr>
              <a:t>forte quota di trasporto privato</a:t>
            </a:r>
          </a:p>
          <a:p>
            <a:pPr marL="0" lvl="1" indent="0" algn="just">
              <a:spcBef>
                <a:spcPts val="0"/>
              </a:spcBef>
              <a:buFontTx/>
              <a:buNone/>
              <a:defRPr/>
            </a:pPr>
            <a:r>
              <a:rPr lang="it-IT" sz="1600" b="1" dirty="0" smtClean="0">
                <a:latin typeface="Calibri" pitchFamily="34" charset="0"/>
              </a:rPr>
              <a:t>motorizzato  (58%)</a:t>
            </a:r>
          </a:p>
          <a:p>
            <a:pPr lvl="1" indent="-457200" algn="just">
              <a:buFontTx/>
              <a:buNone/>
              <a:defRPr/>
            </a:pPr>
            <a:endParaRPr lang="it-IT" sz="1600" b="1" dirty="0" smtClean="0">
              <a:latin typeface="Calibri" pitchFamily="34" charset="0"/>
            </a:endParaRPr>
          </a:p>
          <a:p>
            <a:pPr marL="0" lvl="1" indent="0" algn="dist">
              <a:spcBef>
                <a:spcPts val="0"/>
              </a:spcBef>
              <a:buFontTx/>
              <a:buNone/>
              <a:defRPr/>
            </a:pPr>
            <a:r>
              <a:rPr lang="it-IT" sz="1600" b="1" dirty="0" smtClean="0">
                <a:latin typeface="Calibri" pitchFamily="34" charset="0"/>
              </a:rPr>
              <a:t>Spostamenti interni a Milano </a:t>
            </a:r>
            <a:r>
              <a:rPr lang="it-IT" sz="1600" dirty="0" smtClean="0">
                <a:latin typeface="Calibri" pitchFamily="34" charset="0"/>
              </a:rPr>
              <a:t>caratterizzati da una </a:t>
            </a:r>
            <a:r>
              <a:rPr lang="it-IT" sz="1600" b="1" dirty="0" smtClean="0">
                <a:latin typeface="Calibri" pitchFamily="34" charset="0"/>
              </a:rPr>
              <a:t>importante quota modale di</a:t>
            </a:r>
          </a:p>
          <a:p>
            <a:pPr marL="0" lvl="1" indent="0" algn="dist">
              <a:spcBef>
                <a:spcPts val="0"/>
              </a:spcBef>
              <a:buFontTx/>
              <a:buNone/>
              <a:defRPr/>
            </a:pPr>
            <a:r>
              <a:rPr lang="it-IT" sz="1600" b="1" dirty="0" smtClean="0">
                <a:latin typeface="Calibri" pitchFamily="34" charset="0"/>
              </a:rPr>
              <a:t>trasporto pubblico (57%) e mobilità attiva (6% bici, senza contare la </a:t>
            </a:r>
            <a:r>
              <a:rPr lang="it-IT" sz="1600" b="1" dirty="0" err="1" smtClean="0">
                <a:latin typeface="Calibri" pitchFamily="34" charset="0"/>
              </a:rPr>
              <a:t>pedonalità</a:t>
            </a:r>
            <a:r>
              <a:rPr lang="it-IT" sz="1600" b="1" dirty="0" smtClean="0">
                <a:latin typeface="Calibri" pitchFamily="34" charset="0"/>
              </a:rPr>
              <a:t>)</a:t>
            </a:r>
          </a:p>
          <a:p>
            <a:pPr algn="just">
              <a:buFontTx/>
              <a:buNone/>
              <a:defRPr/>
            </a:pPr>
            <a:endParaRPr lang="it-IT" sz="1600" i="1" dirty="0">
              <a:latin typeface="Calibri" pitchFamily="34" charset="0"/>
            </a:endParaRPr>
          </a:p>
        </p:txBody>
      </p:sp>
      <p:pic>
        <p:nvPicPr>
          <p:cNvPr id="5124" name="Immagine 11"/>
          <p:cNvPicPr>
            <a:picLocks noChangeAspect="1" noChangeArrowheads="1"/>
          </p:cNvPicPr>
          <p:nvPr/>
        </p:nvPicPr>
        <p:blipFill>
          <a:blip r:embed="rId2"/>
          <a:srcRect l="55998" r="11267"/>
          <a:stretch>
            <a:fillRect/>
          </a:stretch>
        </p:blipFill>
        <p:spPr bwMode="auto">
          <a:xfrm>
            <a:off x="1690688" y="4064000"/>
            <a:ext cx="2233612" cy="2317750"/>
          </a:xfrm>
          <a:prstGeom prst="rect">
            <a:avLst/>
          </a:prstGeom>
          <a:noFill/>
          <a:ln w="9525">
            <a:noFill/>
            <a:miter lim="800000"/>
            <a:headEnd/>
            <a:tailEnd/>
          </a:ln>
        </p:spPr>
      </p:pic>
      <p:pic>
        <p:nvPicPr>
          <p:cNvPr id="5125" name="Immagine 13"/>
          <p:cNvPicPr>
            <a:picLocks noChangeAspect="1" noChangeArrowheads="1"/>
          </p:cNvPicPr>
          <p:nvPr/>
        </p:nvPicPr>
        <p:blipFill>
          <a:blip r:embed="rId3"/>
          <a:srcRect l="56357" r="11267"/>
          <a:stretch>
            <a:fillRect/>
          </a:stretch>
        </p:blipFill>
        <p:spPr bwMode="auto">
          <a:xfrm>
            <a:off x="4643438" y="4002088"/>
            <a:ext cx="2266950" cy="237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1oe45MulEy.lZ5dixWp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AME7TMhD0amxLSCqY5P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UaRiIQzbkOiws3yTJD12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mB97zQCUaGKsWsT09ViA"/>
</p:tagLst>
</file>

<file path=ppt/tags/tag5.xml><?xml version="1.0" encoding="utf-8"?>
<p:tagLst xmlns:a="http://schemas.openxmlformats.org/drawingml/2006/main" xmlns:r="http://schemas.openxmlformats.org/officeDocument/2006/relationships" xmlns:p="http://schemas.openxmlformats.org/presentationml/2006/main">
  <p:tag name="LINKS" val="34,875"/>
  <p:tag name="OBEN" val="462,25"/>
  <p:tag name="THINKCELLSHAPEDONOTDELETE" val="p6l8tEXsWBEOEZ.gMfrDcMA"/>
</p:tagLst>
</file>

<file path=ppt/tags/tag6.xml><?xml version="1.0" encoding="utf-8"?>
<p:tagLst xmlns:a="http://schemas.openxmlformats.org/drawingml/2006/main" xmlns:r="http://schemas.openxmlformats.org/officeDocument/2006/relationships" xmlns:p="http://schemas.openxmlformats.org/presentationml/2006/main">
  <p:tag name="LINKS" val="34,875"/>
  <p:tag name="OBEN" val="462,25"/>
  <p:tag name="THINKCELLSHAPEDONOTDELETE" val="p6l8tEXsWBEOEZ.gMfrDc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w40B8x68E2DjnU3Y4g2O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Itnuw9KW0Kr2ImkC_2DRg"/>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529</TotalTime>
  <Words>3976</Words>
  <Application>Microsoft Office PowerPoint</Application>
  <PresentationFormat>Presentazione su schermo (4:3)</PresentationFormat>
  <Paragraphs>534</Paragraphs>
  <Slides>48</Slides>
  <Notes>0</Notes>
  <HiddenSlides>0</HiddenSlides>
  <MMClips>0</MMClips>
  <ScaleCrop>false</ScaleCrop>
  <HeadingPairs>
    <vt:vector size="6" baseType="variant">
      <vt:variant>
        <vt:lpstr>Tema</vt:lpstr>
      </vt:variant>
      <vt:variant>
        <vt:i4>5</vt:i4>
      </vt:variant>
      <vt:variant>
        <vt:lpstr>Server OLE incorporati</vt:lpstr>
      </vt:variant>
      <vt:variant>
        <vt:i4>2</vt:i4>
      </vt:variant>
      <vt:variant>
        <vt:lpstr>Titoli diapositive</vt:lpstr>
      </vt:variant>
      <vt:variant>
        <vt:i4>48</vt:i4>
      </vt:variant>
    </vt:vector>
  </HeadingPairs>
  <TitlesOfParts>
    <vt:vector size="55" baseType="lpstr">
      <vt:lpstr>Blank Presentation</vt:lpstr>
      <vt:lpstr>Tema di Office</vt:lpstr>
      <vt:lpstr>1_Tema di Office</vt:lpstr>
      <vt:lpstr>2_Tema di Office</vt:lpstr>
      <vt:lpstr>3_Tema di Office</vt:lpstr>
      <vt:lpstr>Visio</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PUMS, gLI OBIETTIVI</vt:lpstr>
      <vt:lpstr>LA DOMANDA DI MOBILITÀ DA SODDISFARE  E ORIENTARE VERSO MODI SOSTENIBILI</vt:lpstr>
      <vt:lpstr>Presentazione standard di PowerPoint</vt:lpstr>
      <vt:lpstr>PUMS le 10 strategie da sviluppare</vt:lpstr>
      <vt:lpstr>Presentazione standard di PowerPoint</vt:lpstr>
      <vt:lpstr>Presentazione standard di PowerPoint</vt:lpstr>
      <vt:lpstr>Presentazione standard di PowerPoint</vt:lpstr>
      <vt:lpstr>Presentazione standard di PowerPoint</vt:lpstr>
      <vt:lpstr> LA COSTRUZIONE DELLE STRATEGIE DI PIANO, LE VALUTAZIONI TECNICHE  </vt:lpstr>
      <vt:lpstr>  La costruzione delle strategie di Piano  - Analisi Costi Benefici   </vt:lpstr>
      <vt:lpstr>   I RISULTATI ATTESI dAlle azioni previste dal PUMS   </vt:lpstr>
      <vt:lpstr>   I RISULTATI ATTESI dAlle azioni previste dal PUMS   </vt:lpstr>
      <vt:lpstr>    I RISULTATI ATTESI dAlle azioni previste dal PUMS    </vt:lpstr>
      <vt:lpstr>    I RISULTATI ATTESI dAlle azioni previste dal PUMS    </vt:lpstr>
      <vt:lpstr>    I RISULTATI ATTESI dAlle azioni previste dal PUMS    </vt:lpstr>
      <vt:lpstr>           Logistica urbana delle merci – City logistics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xrusx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xxx</dc:creator>
  <cp:lastModifiedBy>Filippo Salucci</cp:lastModifiedBy>
  <cp:revision>34</cp:revision>
  <cp:lastPrinted>2014-11-27T10:31:03Z</cp:lastPrinted>
  <dcterms:created xsi:type="dcterms:W3CDTF">2014-03-13T09:52:49Z</dcterms:created>
  <dcterms:modified xsi:type="dcterms:W3CDTF">2014-11-28T06:29:18Z</dcterms:modified>
</cp:coreProperties>
</file>