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2" r:id="rId3"/>
    <p:sldId id="271" r:id="rId4"/>
    <p:sldId id="270" r:id="rId5"/>
    <p:sldId id="265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B0202"/>
    <a:srgbClr val="83E8E1"/>
    <a:srgbClr val="BDAA54"/>
    <a:srgbClr val="8B71C5"/>
    <a:srgbClr val="813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20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0"/>
      <c:rotY val="21"/>
      <c:rAngAx val="0"/>
      <c:perspective val="22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-2.86547178994167E-17"/>
                  <c:y val="-0.03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625188760263204"/>
                  <c:y val="-0.01875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Unit-Bold"/>
                      <a:cs typeface="Unit-Bold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625201067370819"/>
                  <c:y val="-0.00625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Unit-Bold"/>
                      <a:cs typeface="Unit-Bold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125040213474166"/>
                  <c:y val="-0.0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Unit-Regular"/>
                    <a:cs typeface="Unit-Regular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Foglio1!$A$2:$A$9</c:f>
              <c:strCache>
                <c:ptCount val="8"/>
                <c:pt idx="0">
                  <c:v>Svizzera</c:v>
                </c:pt>
                <c:pt idx="1">
                  <c:v>Austria</c:v>
                </c:pt>
                <c:pt idx="2">
                  <c:v>Germania</c:v>
                </c:pt>
                <c:pt idx="3">
                  <c:v>Media UE</c:v>
                </c:pt>
                <c:pt idx="4">
                  <c:v>Italia</c:v>
                </c:pt>
                <c:pt idx="5">
                  <c:v>Regno Unito</c:v>
                </c:pt>
                <c:pt idx="6">
                  <c:v>Francia</c:v>
                </c:pt>
                <c:pt idx="7">
                  <c:v>Spagna</c:v>
                </c:pt>
              </c:strCache>
            </c:strRef>
          </c:cat>
          <c:val>
            <c:numRef>
              <c:f>Foglio1!$B$2:$B$9</c:f>
              <c:numCache>
                <c:formatCode>0.0</c:formatCode>
                <c:ptCount val="8"/>
                <c:pt idx="0">
                  <c:v>45.0</c:v>
                </c:pt>
                <c:pt idx="1">
                  <c:v>32.9</c:v>
                </c:pt>
                <c:pt idx="2">
                  <c:v>19.4</c:v>
                </c:pt>
                <c:pt idx="3">
                  <c:v>18.6</c:v>
                </c:pt>
                <c:pt idx="4">
                  <c:v>12.7</c:v>
                </c:pt>
                <c:pt idx="5">
                  <c:v>11.4</c:v>
                </c:pt>
                <c:pt idx="6">
                  <c:v>10.9</c:v>
                </c:pt>
                <c:pt idx="7">
                  <c:v>5.5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22942856"/>
        <c:axId val="2134627672"/>
        <c:axId val="0"/>
      </c:bar3DChart>
      <c:catAx>
        <c:axId val="2122942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Unit-Regular"/>
                <a:cs typeface="Unit-Regular"/>
              </a:defRPr>
            </a:pPr>
            <a:endParaRPr lang="it-IT"/>
          </a:p>
        </c:txPr>
        <c:crossAx val="2134627672"/>
        <c:crosses val="autoZero"/>
        <c:auto val="1"/>
        <c:lblAlgn val="ctr"/>
        <c:lblOffset val="100"/>
        <c:noMultiLvlLbl val="0"/>
      </c:catAx>
      <c:valAx>
        <c:axId val="2134627672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extTo"/>
        <c:crossAx val="2122942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0"/>
      <c:rotY val="21"/>
      <c:rAngAx val="0"/>
      <c:perspective val="22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1"/>
              <c:layout>
                <c:manualLayout>
                  <c:x val="-2.86547178994167E-17"/>
                  <c:y val="-0.03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625188760263204"/>
                  <c:y val="-0.01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625201067370819"/>
                  <c:y val="-0.0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125040213474166"/>
                  <c:y val="-0.0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Unit-Regular"/>
                    <a:cs typeface="Unit-Regular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Foglio1!$A$2:$A$7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Foglio1!$B$2:$B$7</c:f>
              <c:numCache>
                <c:formatCode>0.0</c:formatCode>
                <c:ptCount val="6"/>
                <c:pt idx="0">
                  <c:v>70.7</c:v>
                </c:pt>
                <c:pt idx="1">
                  <c:v>56.0</c:v>
                </c:pt>
                <c:pt idx="2">
                  <c:v>55.0</c:v>
                </c:pt>
                <c:pt idx="3">
                  <c:v>59.0</c:v>
                </c:pt>
                <c:pt idx="4">
                  <c:v>43.2</c:v>
                </c:pt>
                <c:pt idx="5">
                  <c:v>43.3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8377288"/>
        <c:axId val="2078409160"/>
        <c:axId val="0"/>
      </c:bar3DChart>
      <c:catAx>
        <c:axId val="2078377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Unit-Regular"/>
                <a:cs typeface="Unit-Regular"/>
              </a:defRPr>
            </a:pPr>
            <a:endParaRPr lang="it-IT"/>
          </a:p>
        </c:txPr>
        <c:crossAx val="2078409160"/>
        <c:crosses val="autoZero"/>
        <c:auto val="1"/>
        <c:lblAlgn val="ctr"/>
        <c:lblOffset val="100"/>
        <c:noMultiLvlLbl val="0"/>
      </c:catAx>
      <c:valAx>
        <c:axId val="2078409160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extTo"/>
        <c:crossAx val="2078377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76071639027717"/>
          <c:y val="0.0444980613291633"/>
          <c:w val="0.628538028906265"/>
          <c:h val="0.897312166163469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UE-28 2007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7BC1EE"/>
              </a:solidFill>
            </c:spPr>
          </c:dPt>
          <c:dLbls>
            <c:dLbl>
              <c:idx val="0"/>
              <c:layout>
                <c:manualLayout>
                  <c:x val="0.0471778001688407"/>
                  <c:y val="-0.04699905458093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430471937038752"/>
                  <c:y val="0.1126490700001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249757904196509"/>
                  <c:y val="0.1692256684894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000692573731652188"/>
                  <c:y val="-0.102816711765907"/>
                </c:manualLayout>
              </c:layout>
              <c:tx>
                <c:rich>
                  <a:bodyPr/>
                  <a:lstStyle/>
                  <a:p>
                    <a:r>
                      <a:rPr lang="it-IT" sz="1600" b="0" dirty="0">
                        <a:latin typeface="Unit-Bold"/>
                        <a:cs typeface="Unit-Bold"/>
                      </a:rPr>
                      <a:t>Oltre 500 km
23,7%</a:t>
                    </a:r>
                    <a:endParaRPr lang="it-IT" b="0" dirty="0">
                      <a:latin typeface="Unit-Bold"/>
                      <a:cs typeface="Unit-Bold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0193676642792952"/>
                  <c:y val="-0.0785554923345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>
                    <a:latin typeface="Unit-Regular"/>
                    <a:cs typeface="Unit-Regular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fino a 100 km</c:v>
                </c:pt>
                <c:pt idx="1">
                  <c:v>da 100 a 300 km</c:v>
                </c:pt>
                <c:pt idx="2">
                  <c:v>da 300 a 500 km</c:v>
                </c:pt>
                <c:pt idx="3">
                  <c:v>oltre 500 km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1.6868873E7</c:v>
                </c:pt>
                <c:pt idx="1">
                  <c:v>4.0358904E7</c:v>
                </c:pt>
                <c:pt idx="2">
                  <c:v>1.9795863E7</c:v>
                </c:pt>
                <c:pt idx="3">
                  <c:v>2.3916242E7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9AAD2-5C50-8E45-9E2C-F9B8D11ADF26}" type="datetimeFigureOut">
              <a:rPr lang="it-IT" smtClean="0"/>
              <a:t>26/11/14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F797D-CDC5-5E4E-9C0C-6D7D655A13D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49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mula di chius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anita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078" y="5988835"/>
            <a:ext cx="2145165" cy="85806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390942"/>
            <a:ext cx="9143999" cy="2351768"/>
          </a:xfrm>
        </p:spPr>
        <p:txBody>
          <a:bodyPr/>
          <a:lstStyle/>
          <a:p>
            <a:r>
              <a:rPr lang="it-IT" sz="5000" b="1" dirty="0" smtClean="0">
                <a:latin typeface="Unit-Light"/>
                <a:cs typeface="Unit-Light"/>
              </a:rPr>
              <a:t>P</a:t>
            </a:r>
            <a:r>
              <a:rPr lang="it-IT" sz="5000" b="1" dirty="0" smtClean="0">
                <a:latin typeface="Unit-Light"/>
                <a:cs typeface="Unit-Light"/>
              </a:rPr>
              <a:t>rospettive strategiche </a:t>
            </a:r>
            <a:br>
              <a:rPr lang="it-IT" sz="5000" b="1" dirty="0" smtClean="0">
                <a:latin typeface="Unit-Light"/>
                <a:cs typeface="Unit-Light"/>
              </a:rPr>
            </a:br>
            <a:r>
              <a:rPr lang="it-IT" sz="5000" b="1" dirty="0" smtClean="0">
                <a:latin typeface="Unit-Light"/>
                <a:cs typeface="Unit-Light"/>
              </a:rPr>
              <a:t>per i nodi di scambio modali</a:t>
            </a:r>
            <a:br>
              <a:rPr lang="it-IT" sz="5000" b="1" dirty="0" smtClean="0">
                <a:latin typeface="Unit-Light"/>
                <a:cs typeface="Unit-Light"/>
              </a:rPr>
            </a:br>
            <a:r>
              <a:rPr lang="it-IT" sz="2000" b="1" dirty="0">
                <a:latin typeface="Unit-Light"/>
                <a:cs typeface="Unit-Light"/>
              </a:rPr>
              <a:t/>
            </a:r>
            <a:br>
              <a:rPr lang="it-IT" sz="2000" b="1" dirty="0">
                <a:latin typeface="Unit-Light"/>
                <a:cs typeface="Unit-Light"/>
              </a:rPr>
            </a:br>
            <a:r>
              <a:rPr lang="it-IT" sz="5000" b="1" dirty="0" smtClean="0">
                <a:latin typeface="Unit-Medium"/>
                <a:cs typeface="Unit-Medium"/>
              </a:rPr>
              <a:t>Il punto di vista dell’autotrasporto</a:t>
            </a:r>
            <a:endParaRPr lang="it-IT" sz="5000" b="1" dirty="0">
              <a:latin typeface="Unit-Medium"/>
              <a:cs typeface="Unit-Medium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308076"/>
            <a:ext cx="9144000" cy="1066800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Unit-Medium"/>
                <a:cs typeface="Unit-Medium"/>
              </a:rPr>
              <a:t>Angelo </a:t>
            </a:r>
            <a:r>
              <a:rPr lang="it-IT" sz="2400" dirty="0" err="1" smtClean="0">
                <a:latin typeface="Unit-Medium"/>
                <a:cs typeface="Unit-Medium"/>
              </a:rPr>
              <a:t>Nascenzi</a:t>
            </a:r>
            <a:endParaRPr lang="it-IT" sz="2400" dirty="0" smtClean="0">
              <a:latin typeface="Unit-Medium"/>
              <a:cs typeface="Unit-Medium"/>
            </a:endParaRPr>
          </a:p>
          <a:p>
            <a:r>
              <a:rPr lang="it-IT" sz="2400" dirty="0" smtClean="0">
                <a:latin typeface="Unit-Thin"/>
                <a:cs typeface="Unit-Thin"/>
              </a:rPr>
              <a:t>ANITA</a:t>
            </a:r>
            <a:endParaRPr lang="it-IT" sz="2400" dirty="0">
              <a:latin typeface="Unit-Thin"/>
              <a:cs typeface="Unit-Thi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0" y="6344665"/>
            <a:ext cx="3060084" cy="502236"/>
          </a:xfrm>
          <a:prstGeom prst="rect">
            <a:avLst/>
          </a:prstGeo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 smtClean="0">
                <a:solidFill>
                  <a:schemeClr val="bg2">
                    <a:lumMod val="25000"/>
                  </a:schemeClr>
                </a:solidFill>
                <a:latin typeface="Unit-Thin"/>
                <a:cs typeface="Unit-Thin"/>
              </a:rPr>
              <a:t>Pescara, 28 </a:t>
            </a:r>
            <a:r>
              <a:rPr lang="it-IT" sz="2000" dirty="0" smtClean="0">
                <a:solidFill>
                  <a:schemeClr val="bg2">
                    <a:lumMod val="25000"/>
                  </a:schemeClr>
                </a:solidFill>
                <a:latin typeface="Unit-Thin"/>
                <a:cs typeface="Unit-Thin"/>
              </a:rPr>
              <a:t>novembre 2014</a:t>
            </a:r>
          </a:p>
        </p:txBody>
      </p:sp>
    </p:spTree>
    <p:extLst>
      <p:ext uri="{BB962C8B-B14F-4D97-AF65-F5344CB8AC3E}">
        <p14:creationId xmlns:p14="http://schemas.microsoft.com/office/powerpoint/2010/main" val="4091216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30013"/>
            <a:ext cx="9143999" cy="2000141"/>
          </a:xfrm>
        </p:spPr>
        <p:txBody>
          <a:bodyPr/>
          <a:lstStyle/>
          <a:p>
            <a:r>
              <a:rPr lang="it-IT" sz="4000" dirty="0" smtClean="0">
                <a:latin typeface="Unit-Bold"/>
                <a:cs typeface="Unit-Bold"/>
              </a:rPr>
              <a:t>ANITA</a:t>
            </a:r>
            <a:r>
              <a:rPr lang="it-IT" sz="3400" dirty="0" smtClean="0">
                <a:latin typeface="Unit-Bold"/>
                <a:cs typeface="Unit-Bold"/>
              </a:rPr>
              <a:t/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000" dirty="0" smtClean="0">
                <a:latin typeface="Unit-Thin"/>
                <a:cs typeface="Unit-Thin"/>
              </a:rPr>
              <a:t>Associazione Nazionale </a:t>
            </a:r>
            <a:br>
              <a:rPr lang="it-IT" sz="3000" dirty="0" smtClean="0">
                <a:latin typeface="Unit-Thin"/>
                <a:cs typeface="Unit-Thin"/>
              </a:rPr>
            </a:br>
            <a:r>
              <a:rPr lang="it-IT" sz="3000" dirty="0" smtClean="0">
                <a:latin typeface="Unit-Thin"/>
                <a:cs typeface="Unit-Thin"/>
              </a:rPr>
              <a:t>Imprese Trasporti Automobilistici</a:t>
            </a:r>
            <a:r>
              <a:rPr lang="it-IT" sz="2200" dirty="0" smtClean="0">
                <a:latin typeface="Unit-Thin"/>
                <a:cs typeface="Unit-Thin"/>
              </a:rPr>
              <a:t/>
            </a:r>
            <a:br>
              <a:rPr lang="it-IT" sz="2200" dirty="0" smtClean="0">
                <a:latin typeface="Unit-Thin"/>
                <a:cs typeface="Unit-Thin"/>
              </a:rPr>
            </a:br>
            <a:endParaRPr lang="it-IT" sz="2200" dirty="0">
              <a:latin typeface="Unit-Thin"/>
              <a:cs typeface="Unit-Thin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99143" y="2735115"/>
            <a:ext cx="8563428" cy="3790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Wingdings" charset="2"/>
              <a:buChar char="ü"/>
            </a:pP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Nasce nel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1944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, ed è la più antica associazione di autotrasporto in Italia</a:t>
            </a:r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marL="285750" indent="-285750" algn="l">
              <a:buFont typeface="Wingdings" charset="2"/>
              <a:buChar char="ü"/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R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appresenta le 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imprese più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strutturate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di autotrasporto e logistica</a:t>
            </a:r>
          </a:p>
          <a:p>
            <a:pPr marL="285750" indent="-285750" algn="l">
              <a:buFont typeface="Wingdings" charset="2"/>
              <a:buChar char="ü"/>
            </a:pPr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marL="285750" indent="-285750" algn="l">
              <a:buFont typeface="Wingdings" charset="2"/>
              <a:buChar char="ü"/>
            </a:pP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Aderisce a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Confindustria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 e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 </a:t>
            </a:r>
            <a:r>
              <a:rPr lang="it-IT" sz="2000" b="1" dirty="0" err="1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Federtrasporto</a:t>
            </a:r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marL="285750" indent="-285750" algn="l">
              <a:buFont typeface="Wingdings" charset="2"/>
              <a:buChar char="ü"/>
            </a:pP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Associa circa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2.000 imprese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che occupano più di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70.000 persone</a:t>
            </a:r>
          </a:p>
          <a:p>
            <a:pPr algn="l"/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Bold"/>
              <a:cs typeface="Unit-Bold"/>
            </a:endParaRPr>
          </a:p>
          <a:p>
            <a:pPr marL="285750" indent="-285750" algn="l">
              <a:buFont typeface="Wingdings" charset="2"/>
              <a:buChar char="ü"/>
            </a:pP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Rappresenta la maggior parte delle imprese operanti nel trasporto combinato</a:t>
            </a:r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just">
              <a:lnSpc>
                <a:spcPct val="200000"/>
              </a:lnSpc>
            </a:pPr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Bold"/>
              <a:cs typeface="Unit-Bold"/>
            </a:endParaRPr>
          </a:p>
        </p:txBody>
      </p:sp>
    </p:spTree>
    <p:extLst>
      <p:ext uri="{BB962C8B-B14F-4D97-AF65-F5344CB8AC3E}">
        <p14:creationId xmlns:p14="http://schemas.microsoft.com/office/powerpoint/2010/main" val="1453066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30013"/>
            <a:ext cx="9143999" cy="2000141"/>
          </a:xfrm>
        </p:spPr>
        <p:txBody>
          <a:bodyPr/>
          <a:lstStyle/>
          <a:p>
            <a:r>
              <a:rPr lang="it-IT" sz="3400" dirty="0" smtClean="0">
                <a:latin typeface="Unit-Bold"/>
                <a:cs typeface="Unit-Bold"/>
              </a:rPr>
              <a:t>Quota t</a:t>
            </a:r>
            <a:r>
              <a:rPr lang="it-IT" sz="3400" dirty="0" smtClean="0">
                <a:latin typeface="Unit-Bold"/>
                <a:cs typeface="Unit-Bold"/>
              </a:rPr>
              <a:t>rasporto ferroviario – Paesi UE</a:t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400" dirty="0" smtClean="0">
                <a:latin typeface="Unit-Thin"/>
                <a:cs typeface="Unit-Thin"/>
              </a:rPr>
              <a:t>Dati in percentuale sullo split modale</a:t>
            </a:r>
            <a:r>
              <a:rPr lang="it-IT" sz="2200" dirty="0" smtClean="0">
                <a:latin typeface="Unit-Thin"/>
                <a:cs typeface="Unit-Thin"/>
              </a:rPr>
              <a:t/>
            </a:r>
            <a:br>
              <a:rPr lang="it-IT" sz="2200" dirty="0" smtClean="0">
                <a:latin typeface="Unit-Thin"/>
                <a:cs typeface="Unit-Thin"/>
              </a:rPr>
            </a:br>
            <a:endParaRPr lang="it-IT" sz="2200" dirty="0">
              <a:latin typeface="Unit-Thin"/>
              <a:cs typeface="Unit-Thin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6048980"/>
            <a:ext cx="9143999" cy="497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Fonte: </a:t>
            </a:r>
            <a:r>
              <a:rPr lang="it-IT" sz="1200" dirty="0" err="1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Eurostat</a:t>
            </a:r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, 2012</a:t>
            </a:r>
            <a:endParaRPr lang="it-IT" sz="1200" dirty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67919958"/>
              </p:ext>
            </p:extLst>
          </p:nvPr>
        </p:nvGraphicFramePr>
        <p:xfrm>
          <a:off x="0" y="2130154"/>
          <a:ext cx="91439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744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30013"/>
            <a:ext cx="9143999" cy="2000141"/>
          </a:xfrm>
        </p:spPr>
        <p:txBody>
          <a:bodyPr/>
          <a:lstStyle/>
          <a:p>
            <a:r>
              <a:rPr lang="it-IT" sz="3400" dirty="0" smtClean="0">
                <a:latin typeface="Unit-Bold"/>
                <a:cs typeface="Unit-Bold"/>
              </a:rPr>
              <a:t>Trasporto ferroviario merci in Italia</a:t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400" dirty="0" smtClean="0">
                <a:latin typeface="Unit-Thin"/>
                <a:cs typeface="Unit-Thin"/>
              </a:rPr>
              <a:t>Dati in milioni di treni/km</a:t>
            </a:r>
            <a:r>
              <a:rPr lang="it-IT" sz="2200" dirty="0" smtClean="0">
                <a:latin typeface="Unit-Thin"/>
                <a:cs typeface="Unit-Thin"/>
              </a:rPr>
              <a:t/>
            </a:r>
            <a:br>
              <a:rPr lang="it-IT" sz="2200" dirty="0" smtClean="0">
                <a:latin typeface="Unit-Thin"/>
                <a:cs typeface="Unit-Thin"/>
              </a:rPr>
            </a:br>
            <a:endParaRPr lang="it-IT" sz="2200" dirty="0">
              <a:latin typeface="Unit-Thin"/>
              <a:cs typeface="Unit-Thin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6048980"/>
            <a:ext cx="9143999" cy="497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Fonte: </a:t>
            </a:r>
            <a:r>
              <a:rPr lang="it-IT" sz="1200" dirty="0" err="1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FerCargo</a:t>
            </a:r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 su dati RFI</a:t>
            </a:r>
            <a:endParaRPr lang="it-IT" sz="1200" dirty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498684547"/>
              </p:ext>
            </p:extLst>
          </p:nvPr>
        </p:nvGraphicFramePr>
        <p:xfrm>
          <a:off x="529151" y="2231836"/>
          <a:ext cx="8125386" cy="3960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644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77533"/>
            <a:ext cx="9143999" cy="2000141"/>
          </a:xfrm>
        </p:spPr>
        <p:txBody>
          <a:bodyPr/>
          <a:lstStyle/>
          <a:p>
            <a:r>
              <a:rPr lang="it-IT" sz="3400" dirty="0" smtClean="0">
                <a:latin typeface="Unit-Bold"/>
                <a:cs typeface="Unit-Bold"/>
              </a:rPr>
              <a:t>Mercato potenziale </a:t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400" dirty="0" smtClean="0">
                <a:latin typeface="Unit-Bold"/>
                <a:cs typeface="Unit-Bold"/>
              </a:rPr>
              <a:t>per l’intermodale </a:t>
            </a:r>
            <a:r>
              <a:rPr lang="it-IT" sz="3400" dirty="0" smtClean="0">
                <a:latin typeface="Unit-Bold"/>
                <a:cs typeface="Unit-Bold"/>
              </a:rPr>
              <a:t>ferroviario </a:t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400" dirty="0" smtClean="0">
                <a:latin typeface="Unit-Bold"/>
                <a:cs typeface="Unit-Bold"/>
              </a:rPr>
              <a:t>in Italia</a:t>
            </a:r>
            <a:endParaRPr lang="it-IT" sz="2200" dirty="0">
              <a:latin typeface="Unit-Thin"/>
              <a:cs typeface="Unit-Thin"/>
            </a:endParaRP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3181775778"/>
              </p:ext>
            </p:extLst>
          </p:nvPr>
        </p:nvGraphicFramePr>
        <p:xfrm>
          <a:off x="495013" y="2844465"/>
          <a:ext cx="4590125" cy="3453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4380115" y="2492462"/>
            <a:ext cx="4530125" cy="36479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1600" b="1" dirty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In Italia </a:t>
            </a:r>
          </a:p>
          <a:p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soltanto il 23,7% 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delle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merci </a:t>
            </a: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Medium"/>
                <a:cs typeface="Unit-Medium"/>
              </a:rPr>
              <a:t>(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Medium"/>
                <a:cs typeface="Unit-Medium"/>
              </a:rPr>
              <a:t>21 miliardi di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Medium"/>
                <a:cs typeface="Unit-Medium"/>
              </a:rPr>
              <a:t>t/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Medium"/>
                <a:cs typeface="Unit-Medium"/>
              </a:rPr>
              <a:t>km) </a:t>
            </a:r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Medium"/>
              <a:cs typeface="Unit-Medium"/>
            </a:endParaRP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Medium"/>
                <a:cs typeface="Unit-Medium"/>
              </a:rPr>
              <a:t>viene trasportato </a:t>
            </a: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su tratte superiori a 500 km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 </a:t>
            </a:r>
          </a:p>
          <a:p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soglia minima considerata economicamente sostenibile per il trasporto intermodale, </a:t>
            </a: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e che quindi potrebbe essere trasferita </a:t>
            </a:r>
          </a:p>
          <a:p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sulla ferrovia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	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25747" y="6048980"/>
            <a:ext cx="3594364" cy="497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  <a:latin typeface="Unit-Thin"/>
                <a:cs typeface="Unit-Thin"/>
              </a:rPr>
              <a:t>Fonte: Istat, 2012</a:t>
            </a:r>
            <a:endParaRPr lang="it-IT" sz="1200" dirty="0">
              <a:solidFill>
                <a:schemeClr val="tx2">
                  <a:lumMod val="50000"/>
                </a:schemeClr>
              </a:solidFill>
              <a:latin typeface="Unit-Thin"/>
              <a:cs typeface="Unit-Thin"/>
            </a:endParaRPr>
          </a:p>
        </p:txBody>
      </p:sp>
    </p:spTree>
    <p:extLst>
      <p:ext uri="{BB962C8B-B14F-4D97-AF65-F5344CB8AC3E}">
        <p14:creationId xmlns:p14="http://schemas.microsoft.com/office/powerpoint/2010/main" val="139613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05823"/>
            <a:ext cx="9143999" cy="2000141"/>
          </a:xfrm>
        </p:spPr>
        <p:txBody>
          <a:bodyPr/>
          <a:lstStyle/>
          <a:p>
            <a:r>
              <a:rPr lang="it-IT" sz="4000" dirty="0" smtClean="0">
                <a:latin typeface="Unit-Bold"/>
                <a:cs typeface="Unit-Bold"/>
              </a:rPr>
              <a:t>Le proposte di ANITA</a:t>
            </a:r>
            <a:r>
              <a:rPr lang="it-IT" sz="3400" dirty="0" smtClean="0">
                <a:latin typeface="Unit-Bold"/>
                <a:cs typeface="Unit-Bold"/>
              </a:rPr>
              <a:t/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500" dirty="0" smtClean="0">
                <a:latin typeface="Unit-Thin"/>
                <a:cs typeface="Unit-Thin"/>
              </a:rPr>
              <a:t>per lo sviluppo dei trasporti combinati </a:t>
            </a:r>
            <a:br>
              <a:rPr lang="it-IT" sz="3500" dirty="0" smtClean="0">
                <a:latin typeface="Unit-Thin"/>
                <a:cs typeface="Unit-Thin"/>
              </a:rPr>
            </a:br>
            <a:endParaRPr lang="it-IT" sz="2200" dirty="0">
              <a:latin typeface="Unit-Thin"/>
              <a:cs typeface="Unit-Thin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99143" y="2515807"/>
            <a:ext cx="8563428" cy="4130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PESI E DIMENSIONI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Attraverso una modifica della Direttiva 96/53/CE, ora in discussione,</a:t>
            </a:r>
          </a:p>
          <a:p>
            <a:pPr algn="l"/>
            <a:r>
              <a:rPr lang="it-IT" sz="18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e</a:t>
            </a:r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stendere a tutte le UTI (semirimorchi, container, casse mobili) il peso massimo ammesso nel trasporto combinato ferroviario e marittimo di 44 t</a:t>
            </a:r>
          </a:p>
          <a:p>
            <a:pPr algn="l"/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DIVIETI DI CIRCOLAZIONE IN ITALIA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Deroga generale per i trasporti combinati di cui alla Direttiva 92/106/CE</a:t>
            </a: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all’interno del calendario delle giornate di divieto per i mezzi pesanti</a:t>
            </a:r>
          </a:p>
          <a:p>
            <a:pPr algn="l"/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RIDUZIONE DEI COSTI TERMINALISTICI</a:t>
            </a:r>
            <a:endParaRPr lang="it-IT" sz="1800" b="1" dirty="0">
              <a:solidFill>
                <a:schemeClr val="tx2">
                  <a:lumMod val="50000"/>
                </a:schemeClr>
              </a:solidFill>
              <a:latin typeface="Unit-Bold"/>
              <a:cs typeface="Unit-Bold"/>
            </a:endParaRPr>
          </a:p>
          <a:p>
            <a:pPr algn="l"/>
            <a:endParaRPr lang="it-IT" sz="12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18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Riduzione dei costi di movimentazione delle UTI e incremento degli stalli dedicati a veicoli ed UTI all’interno di porti e interporti, con contestuale riduzione dei costi di utilizzo</a:t>
            </a:r>
            <a:endParaRPr lang="it-IT" sz="18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1356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399143" y="2394857"/>
            <a:ext cx="8563428" cy="4130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INCENTIVI PER INVESTIMENTI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ANITA ha chiesto di riservare parte delle risorse destinate all’autotrasporto (24 milioni per il 2013 e 15 milioni per il 2014) ad investimenti finalizzati all’acquisto di semirimorchi per trasporti intermodali a norma UIC ed IMO con vincolo di inalienabilità ed utilizzo prevalente su ferro e nave</a:t>
            </a:r>
          </a:p>
          <a:p>
            <a:pPr algn="l"/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MISURE DI INCENTIVAZIONE A LIVELLO COMUNITARIO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ANITA ha chiesto l’introduzione a livello comunitario, all’interno del Progetto “Magellano 2020” (che sostituirà il “Marco Polo”), delle </a:t>
            </a:r>
            <a:r>
              <a:rPr lang="it-IT" sz="2000" b="1" i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best </a:t>
            </a:r>
            <a:r>
              <a:rPr lang="it-IT" sz="2000" b="1" i="1" dirty="0" err="1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practices</a:t>
            </a:r>
            <a:r>
              <a:rPr lang="it-IT" sz="2000" b="1" i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italiane dell’“</a:t>
            </a:r>
            <a:r>
              <a:rPr lang="it-IT" sz="2000" b="1" dirty="0" err="1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Ecobonus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” e del “</a:t>
            </a:r>
            <a:r>
              <a:rPr lang="it-IT" sz="2000" b="1" dirty="0" err="1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Ferrobonus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”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" y="133045"/>
            <a:ext cx="9143999" cy="2000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latin typeface="Unit-Bold"/>
                <a:cs typeface="Unit-Bold"/>
              </a:rPr>
              <a:t>Le proposte di ANITA</a:t>
            </a:r>
            <a:r>
              <a:rPr lang="it-IT" sz="3400" dirty="0" smtClean="0">
                <a:latin typeface="Unit-Bold"/>
                <a:cs typeface="Unit-Bold"/>
              </a:rPr>
              <a:t/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500" dirty="0" smtClean="0">
                <a:latin typeface="Unit-Thin"/>
                <a:cs typeface="Unit-Thin"/>
              </a:rPr>
              <a:t>per lo sviluppo dei trasporti combinati </a:t>
            </a:r>
            <a:br>
              <a:rPr lang="it-IT" sz="3500" dirty="0" smtClean="0">
                <a:latin typeface="Unit-Thin"/>
                <a:cs typeface="Unit-Thin"/>
              </a:rPr>
            </a:br>
            <a:endParaRPr lang="it-IT" sz="2200" dirty="0">
              <a:latin typeface="Unit-Thin"/>
              <a:cs typeface="Unit-Thin"/>
            </a:endParaRPr>
          </a:p>
        </p:txBody>
      </p:sp>
    </p:spTree>
    <p:extLst>
      <p:ext uri="{BB962C8B-B14F-4D97-AF65-F5344CB8AC3E}">
        <p14:creationId xmlns:p14="http://schemas.microsoft.com/office/powerpoint/2010/main" val="263822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133048" y="2552092"/>
            <a:ext cx="8926285" cy="4130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COMPLETAMENTO DELLE OPERE INFRASTRUTTURALI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p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er collegare tra di loro le varie modalità di trasporto, </a:t>
            </a: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rendendo economicamente conveniente il trasporto multimodale</a:t>
            </a:r>
          </a:p>
          <a:p>
            <a:pPr algn="l"/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EFFICIENTAMENTO DELLA CATENA LOGISTICA</a:t>
            </a:r>
          </a:p>
          <a:p>
            <a:pPr algn="l"/>
            <a:endParaRPr lang="it-IT" sz="12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m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ediante una riduzione dei costi gestionali del trasporto ferroviario e marittimo, per rendere più competitiva l’intera filiera del trasporto e della logistica</a:t>
            </a:r>
          </a:p>
          <a:p>
            <a:pPr algn="l"/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Bold"/>
                <a:cs typeface="Unit-Bold"/>
              </a:rPr>
              <a:t>AUMENTO DELL’OFFERTA DI SERVIZI FERROVIARI</a:t>
            </a:r>
            <a:endParaRPr lang="it-IT" sz="2000" b="1" dirty="0">
              <a:solidFill>
                <a:schemeClr val="tx2">
                  <a:lumMod val="50000"/>
                </a:schemeClr>
              </a:solidFill>
              <a:latin typeface="Unit-Bold"/>
              <a:cs typeface="Unit-Bold"/>
            </a:endParaRPr>
          </a:p>
          <a:p>
            <a:pPr algn="l"/>
            <a:endParaRPr lang="it-IT" sz="12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o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ccorrono più operatori ferroviari e più treni merci nel medio e lungo raggio,</a:t>
            </a:r>
          </a:p>
          <a:p>
            <a:pPr algn="l"/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p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  <a:latin typeface="Unit-Regular"/>
                <a:cs typeface="Unit-Regular"/>
              </a:rPr>
              <a:t>er soddisfare la crescente domanda di trasporto intermodale</a:t>
            </a:r>
            <a:endParaRPr lang="it-IT" sz="2000" b="1" dirty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  <a:p>
            <a:pPr algn="l"/>
            <a:endParaRPr lang="it-IT" sz="2000" b="1" dirty="0" smtClean="0">
              <a:solidFill>
                <a:schemeClr val="tx2">
                  <a:lumMod val="50000"/>
                </a:schemeClr>
              </a:solidFill>
              <a:latin typeface="Unit-Regular"/>
              <a:cs typeface="Unit-Regular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" y="0"/>
            <a:ext cx="9143999" cy="2000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latin typeface="Unit-Bold"/>
                <a:cs typeface="Unit-Bold"/>
              </a:rPr>
              <a:t>Le richieste di ANITA</a:t>
            </a:r>
            <a:r>
              <a:rPr lang="it-IT" sz="3400" dirty="0" smtClean="0">
                <a:latin typeface="Unit-Bold"/>
                <a:cs typeface="Unit-Bold"/>
              </a:rPr>
              <a:t/>
            </a:r>
            <a:br>
              <a:rPr lang="it-IT" sz="3400" dirty="0" smtClean="0">
                <a:latin typeface="Unit-Bold"/>
                <a:cs typeface="Unit-Bold"/>
              </a:rPr>
            </a:br>
            <a:r>
              <a:rPr lang="it-IT" sz="3500" dirty="0" smtClean="0">
                <a:latin typeface="Unit-Thin"/>
                <a:cs typeface="Unit-Thin"/>
              </a:rPr>
              <a:t>alle Istituzioni e agli attori della filiera</a:t>
            </a:r>
            <a:endParaRPr lang="it-IT" sz="2200" dirty="0">
              <a:latin typeface="Unit-Thin"/>
              <a:cs typeface="Unit-Thin"/>
            </a:endParaRPr>
          </a:p>
        </p:txBody>
      </p:sp>
    </p:spTree>
    <p:extLst>
      <p:ext uri="{BB962C8B-B14F-4D97-AF65-F5344CB8AC3E}">
        <p14:creationId xmlns:p14="http://schemas.microsoft.com/office/powerpoint/2010/main" val="1651659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Genesi.thmx</Template>
  <TotalTime>1726</TotalTime>
  <Words>447</Words>
  <Application>Microsoft Macintosh PowerPoint</Application>
  <PresentationFormat>Presentazione su schermo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Genesi</vt:lpstr>
      <vt:lpstr>Prospettive strategiche  per i nodi di scambio modali  Il punto di vista dell’autotrasporto</vt:lpstr>
      <vt:lpstr>ANITA Associazione Nazionale  Imprese Trasporti Automobilistici </vt:lpstr>
      <vt:lpstr>Quota trasporto ferroviario – Paesi UE Dati in percentuale sullo split modale </vt:lpstr>
      <vt:lpstr>Trasporto ferroviario merci in Italia Dati in milioni di treni/km </vt:lpstr>
      <vt:lpstr>Mercato potenziale  per l’intermodale ferroviario  in Italia</vt:lpstr>
      <vt:lpstr>Le proposte di ANITA per lo sviluppo dei trasporti combinati  </vt:lpstr>
      <vt:lpstr>Presentazione di PowerPoint</vt:lpstr>
      <vt:lpstr>Presentazione di PowerPoint</vt:lpstr>
    </vt:vector>
  </TitlesOfParts>
  <Company>Anita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trasporto delle merci ieri, oggi e domani</dc:title>
  <dc:creator>Giacomo Salvagno</dc:creator>
  <cp:lastModifiedBy>Giacomo Salvagno</cp:lastModifiedBy>
  <cp:revision>61</cp:revision>
  <cp:lastPrinted>2014-11-03T16:58:40Z</cp:lastPrinted>
  <dcterms:created xsi:type="dcterms:W3CDTF">2014-10-30T08:22:04Z</dcterms:created>
  <dcterms:modified xsi:type="dcterms:W3CDTF">2014-11-26T16:24:44Z</dcterms:modified>
</cp:coreProperties>
</file>