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18" r:id="rId3"/>
    <p:sldId id="510" r:id="rId4"/>
    <p:sldId id="511" r:id="rId5"/>
    <p:sldId id="522" r:id="rId6"/>
    <p:sldId id="496" r:id="rId7"/>
    <p:sldId id="523" r:id="rId8"/>
    <p:sldId id="495" r:id="rId9"/>
    <p:sldId id="524" r:id="rId10"/>
    <p:sldId id="521" r:id="rId11"/>
    <p:sldId id="503" r:id="rId12"/>
    <p:sldId id="525" r:id="rId13"/>
    <p:sldId id="497" r:id="rId14"/>
    <p:sldId id="507" r:id="rId15"/>
    <p:sldId id="508" r:id="rId16"/>
    <p:sldId id="371" r:id="rId17"/>
  </p:sldIdLst>
  <p:sldSz cx="9144000" cy="6858000" type="screen4x3"/>
  <p:notesSz cx="68072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273"/>
    <a:srgbClr val="9C2C9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1872" autoAdjust="0"/>
  </p:normalViewPr>
  <p:slideViewPr>
    <p:cSldViewPr>
      <p:cViewPr varScale="1">
        <p:scale>
          <a:sx n="103" d="100"/>
          <a:sy n="103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5663C-8E9A-4D5E-9834-BEFBAADE958F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00C551ED-706E-4148-A12E-52F54BCC28C2}">
      <dgm:prSet phldrT="[Tes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endParaRPr lang="it-IT" sz="160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it-IT" sz="1600" dirty="0" smtClean="0">
              <a:solidFill>
                <a:schemeClr val="bg1"/>
              </a:solidFill>
            </a:rPr>
            <a:t>Livello</a:t>
          </a:r>
        </a:p>
        <a:p>
          <a:pPr>
            <a:spcAft>
              <a:spcPts val="0"/>
            </a:spcAft>
          </a:pPr>
          <a:r>
            <a:rPr lang="it-IT" sz="1600" dirty="0" smtClean="0">
              <a:solidFill>
                <a:schemeClr val="bg1"/>
              </a:solidFill>
            </a:rPr>
            <a:t> Direzionale</a:t>
          </a:r>
          <a:endParaRPr lang="it-IT" sz="1600" dirty="0">
            <a:solidFill>
              <a:schemeClr val="bg1"/>
            </a:solidFill>
          </a:endParaRPr>
        </a:p>
      </dgm:t>
    </dgm:pt>
    <dgm:pt modelId="{9420204F-38B8-42D8-BDC2-CF5CC674ABA4}" type="parTrans" cxnId="{0ECB495F-C031-4A71-B6AD-A887B468F151}">
      <dgm:prSet/>
      <dgm:spPr/>
      <dgm:t>
        <a:bodyPr/>
        <a:lstStyle/>
        <a:p>
          <a:endParaRPr lang="it-IT"/>
        </a:p>
      </dgm:t>
    </dgm:pt>
    <dgm:pt modelId="{FB3981A9-5A2F-4F14-A3A4-6AF1BEE865D0}" type="sibTrans" cxnId="{0ECB495F-C031-4A71-B6AD-A887B468F151}">
      <dgm:prSet/>
      <dgm:spPr/>
      <dgm:t>
        <a:bodyPr/>
        <a:lstStyle/>
        <a:p>
          <a:endParaRPr lang="it-IT"/>
        </a:p>
      </dgm:t>
    </dgm:pt>
    <dgm:pt modelId="{27B157B4-B3A1-4974-9211-0CFE81E49040}">
      <dgm:prSet phldrT="[Tes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600" dirty="0" smtClean="0">
              <a:solidFill>
                <a:schemeClr val="bg1"/>
              </a:solidFill>
            </a:rPr>
            <a:t>Livello di Pianificazione e Controllo</a:t>
          </a:r>
          <a:endParaRPr lang="it-IT" sz="1600" dirty="0">
            <a:solidFill>
              <a:schemeClr val="bg1"/>
            </a:solidFill>
          </a:endParaRPr>
        </a:p>
      </dgm:t>
    </dgm:pt>
    <dgm:pt modelId="{B1D7CF30-BCF9-4425-8448-3A4601013A19}" type="parTrans" cxnId="{032B60F8-4CBF-4EB7-898F-EFE9478FC8C3}">
      <dgm:prSet/>
      <dgm:spPr/>
      <dgm:t>
        <a:bodyPr/>
        <a:lstStyle/>
        <a:p>
          <a:endParaRPr lang="it-IT"/>
        </a:p>
      </dgm:t>
    </dgm:pt>
    <dgm:pt modelId="{70BA475E-27DB-4E2F-962D-32951C268147}" type="sibTrans" cxnId="{032B60F8-4CBF-4EB7-898F-EFE9478FC8C3}">
      <dgm:prSet/>
      <dgm:spPr/>
      <dgm:t>
        <a:bodyPr/>
        <a:lstStyle/>
        <a:p>
          <a:endParaRPr lang="it-IT"/>
        </a:p>
      </dgm:t>
    </dgm:pt>
    <dgm:pt modelId="{D62D6F97-1893-45B0-AEB0-CFEB1EEB8D06}">
      <dgm:prSet phldrT="[Tes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000" dirty="0" smtClean="0">
              <a:solidFill>
                <a:schemeClr val="bg1"/>
              </a:solidFill>
            </a:rPr>
            <a:t>Livello Operativo</a:t>
          </a:r>
          <a:endParaRPr lang="it-IT" sz="2000" dirty="0">
            <a:solidFill>
              <a:schemeClr val="bg1"/>
            </a:solidFill>
          </a:endParaRPr>
        </a:p>
      </dgm:t>
    </dgm:pt>
    <dgm:pt modelId="{1790AEDF-DD71-4688-9BAA-3528C6C46D96}" type="parTrans" cxnId="{760C63C6-2BFD-4E00-AC6A-6FBB685B0DE5}">
      <dgm:prSet/>
      <dgm:spPr/>
      <dgm:t>
        <a:bodyPr/>
        <a:lstStyle/>
        <a:p>
          <a:endParaRPr lang="it-IT"/>
        </a:p>
      </dgm:t>
    </dgm:pt>
    <dgm:pt modelId="{607736E3-5957-4890-8AE6-06D2D8D6C23F}" type="sibTrans" cxnId="{760C63C6-2BFD-4E00-AC6A-6FBB685B0DE5}">
      <dgm:prSet/>
      <dgm:spPr/>
      <dgm:t>
        <a:bodyPr/>
        <a:lstStyle/>
        <a:p>
          <a:endParaRPr lang="it-IT"/>
        </a:p>
      </dgm:t>
    </dgm:pt>
    <dgm:pt modelId="{DB540553-B174-47C6-A3ED-04A25AB3A83C}" type="pres">
      <dgm:prSet presAssocID="{0535663C-8E9A-4D5E-9834-BEFBAADE958F}" presName="Name0" presStyleCnt="0">
        <dgm:presLayoutVars>
          <dgm:dir/>
          <dgm:animLvl val="lvl"/>
          <dgm:resizeHandles val="exact"/>
        </dgm:presLayoutVars>
      </dgm:prSet>
      <dgm:spPr/>
    </dgm:pt>
    <dgm:pt modelId="{395AB1F7-DF15-4996-9A5E-C01C39485006}" type="pres">
      <dgm:prSet presAssocID="{00C551ED-706E-4148-A12E-52F54BCC28C2}" presName="Name8" presStyleCnt="0"/>
      <dgm:spPr/>
    </dgm:pt>
    <dgm:pt modelId="{D7530627-50E0-414A-BC44-DA5071A2A31B}" type="pres">
      <dgm:prSet presAssocID="{00C551ED-706E-4148-A12E-52F54BCC28C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B39ABC-8DE4-4A56-B47C-31FC03953608}" type="pres">
      <dgm:prSet presAssocID="{00C551ED-706E-4148-A12E-52F54BCC28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FC8CDC-DD8E-4612-AB6A-6A0F533A5989}" type="pres">
      <dgm:prSet presAssocID="{27B157B4-B3A1-4974-9211-0CFE81E49040}" presName="Name8" presStyleCnt="0"/>
      <dgm:spPr/>
    </dgm:pt>
    <dgm:pt modelId="{60F21FDB-CA2F-4181-AA7F-147B85A82024}" type="pres">
      <dgm:prSet presAssocID="{27B157B4-B3A1-4974-9211-0CFE81E490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E0C215-B2D1-4FF5-AD06-BB674A1887A1}" type="pres">
      <dgm:prSet presAssocID="{27B157B4-B3A1-4974-9211-0CFE81E490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8356FF-DA1E-48BA-B128-9EDC46B42BC6}" type="pres">
      <dgm:prSet presAssocID="{D62D6F97-1893-45B0-AEB0-CFEB1EEB8D06}" presName="Name8" presStyleCnt="0"/>
      <dgm:spPr/>
    </dgm:pt>
    <dgm:pt modelId="{779E197C-6008-4450-8192-322382693B24}" type="pres">
      <dgm:prSet presAssocID="{D62D6F97-1893-45B0-AEB0-CFEB1EEB8D0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EC6CCE-EEE7-4CB9-A9B7-12C2D18E73AD}" type="pres">
      <dgm:prSet presAssocID="{D62D6F97-1893-45B0-AEB0-CFEB1EEB8D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ECB495F-C031-4A71-B6AD-A887B468F151}" srcId="{0535663C-8E9A-4D5E-9834-BEFBAADE958F}" destId="{00C551ED-706E-4148-A12E-52F54BCC28C2}" srcOrd="0" destOrd="0" parTransId="{9420204F-38B8-42D8-BDC2-CF5CC674ABA4}" sibTransId="{FB3981A9-5A2F-4F14-A3A4-6AF1BEE865D0}"/>
    <dgm:cxn modelId="{760C63C6-2BFD-4E00-AC6A-6FBB685B0DE5}" srcId="{0535663C-8E9A-4D5E-9834-BEFBAADE958F}" destId="{D62D6F97-1893-45B0-AEB0-CFEB1EEB8D06}" srcOrd="2" destOrd="0" parTransId="{1790AEDF-DD71-4688-9BAA-3528C6C46D96}" sibTransId="{607736E3-5957-4890-8AE6-06D2D8D6C23F}"/>
    <dgm:cxn modelId="{192C495E-2721-4172-A494-94EE8D1DF241}" type="presOf" srcId="{0535663C-8E9A-4D5E-9834-BEFBAADE958F}" destId="{DB540553-B174-47C6-A3ED-04A25AB3A83C}" srcOrd="0" destOrd="0" presId="urn:microsoft.com/office/officeart/2005/8/layout/pyramid1"/>
    <dgm:cxn modelId="{41C5290A-E363-4160-8A0C-FD77AF1FF0DE}" type="presOf" srcId="{D62D6F97-1893-45B0-AEB0-CFEB1EEB8D06}" destId="{D8EC6CCE-EEE7-4CB9-A9B7-12C2D18E73AD}" srcOrd="1" destOrd="0" presId="urn:microsoft.com/office/officeart/2005/8/layout/pyramid1"/>
    <dgm:cxn modelId="{9F4698CB-06C1-4512-9C7E-71CDC60EDDF0}" type="presOf" srcId="{27B157B4-B3A1-4974-9211-0CFE81E49040}" destId="{60F21FDB-CA2F-4181-AA7F-147B85A82024}" srcOrd="0" destOrd="0" presId="urn:microsoft.com/office/officeart/2005/8/layout/pyramid1"/>
    <dgm:cxn modelId="{3A296893-D168-4ADF-BB38-2FCB4B82E806}" type="presOf" srcId="{00C551ED-706E-4148-A12E-52F54BCC28C2}" destId="{FCB39ABC-8DE4-4A56-B47C-31FC03953608}" srcOrd="1" destOrd="0" presId="urn:microsoft.com/office/officeart/2005/8/layout/pyramid1"/>
    <dgm:cxn modelId="{032B60F8-4CBF-4EB7-898F-EFE9478FC8C3}" srcId="{0535663C-8E9A-4D5E-9834-BEFBAADE958F}" destId="{27B157B4-B3A1-4974-9211-0CFE81E49040}" srcOrd="1" destOrd="0" parTransId="{B1D7CF30-BCF9-4425-8448-3A4601013A19}" sibTransId="{70BA475E-27DB-4E2F-962D-32951C268147}"/>
    <dgm:cxn modelId="{197D7B6C-AE61-460F-8A67-4999AB40E988}" type="presOf" srcId="{D62D6F97-1893-45B0-AEB0-CFEB1EEB8D06}" destId="{779E197C-6008-4450-8192-322382693B24}" srcOrd="0" destOrd="0" presId="urn:microsoft.com/office/officeart/2005/8/layout/pyramid1"/>
    <dgm:cxn modelId="{E1E2638F-07C0-45C3-B22B-95B6F2D751B2}" type="presOf" srcId="{27B157B4-B3A1-4974-9211-0CFE81E49040}" destId="{1DE0C215-B2D1-4FF5-AD06-BB674A1887A1}" srcOrd="1" destOrd="0" presId="urn:microsoft.com/office/officeart/2005/8/layout/pyramid1"/>
    <dgm:cxn modelId="{21CDD24B-9604-429D-816A-9AF189204400}" type="presOf" srcId="{00C551ED-706E-4148-A12E-52F54BCC28C2}" destId="{D7530627-50E0-414A-BC44-DA5071A2A31B}" srcOrd="0" destOrd="0" presId="urn:microsoft.com/office/officeart/2005/8/layout/pyramid1"/>
    <dgm:cxn modelId="{C6E4199F-C023-4D07-BA98-95162BD81643}" type="presParOf" srcId="{DB540553-B174-47C6-A3ED-04A25AB3A83C}" destId="{395AB1F7-DF15-4996-9A5E-C01C39485006}" srcOrd="0" destOrd="0" presId="urn:microsoft.com/office/officeart/2005/8/layout/pyramid1"/>
    <dgm:cxn modelId="{129C1438-3B6F-4D78-85EE-044D4DB2E2BF}" type="presParOf" srcId="{395AB1F7-DF15-4996-9A5E-C01C39485006}" destId="{D7530627-50E0-414A-BC44-DA5071A2A31B}" srcOrd="0" destOrd="0" presId="urn:microsoft.com/office/officeart/2005/8/layout/pyramid1"/>
    <dgm:cxn modelId="{75AE4CD2-C8F5-47F1-B347-1110A5B06B52}" type="presParOf" srcId="{395AB1F7-DF15-4996-9A5E-C01C39485006}" destId="{FCB39ABC-8DE4-4A56-B47C-31FC03953608}" srcOrd="1" destOrd="0" presId="urn:microsoft.com/office/officeart/2005/8/layout/pyramid1"/>
    <dgm:cxn modelId="{3B0CD4CE-D735-4CC4-A053-2FED9DCD34E3}" type="presParOf" srcId="{DB540553-B174-47C6-A3ED-04A25AB3A83C}" destId="{E5FC8CDC-DD8E-4612-AB6A-6A0F533A5989}" srcOrd="1" destOrd="0" presId="urn:microsoft.com/office/officeart/2005/8/layout/pyramid1"/>
    <dgm:cxn modelId="{D1B7C0FA-927D-40F5-BE48-26C5E0384692}" type="presParOf" srcId="{E5FC8CDC-DD8E-4612-AB6A-6A0F533A5989}" destId="{60F21FDB-CA2F-4181-AA7F-147B85A82024}" srcOrd="0" destOrd="0" presId="urn:microsoft.com/office/officeart/2005/8/layout/pyramid1"/>
    <dgm:cxn modelId="{A4259151-C862-421A-9348-252F83333A75}" type="presParOf" srcId="{E5FC8CDC-DD8E-4612-AB6A-6A0F533A5989}" destId="{1DE0C215-B2D1-4FF5-AD06-BB674A1887A1}" srcOrd="1" destOrd="0" presId="urn:microsoft.com/office/officeart/2005/8/layout/pyramid1"/>
    <dgm:cxn modelId="{2DC5DD9D-01C5-47AA-8F8C-CEB9C7164273}" type="presParOf" srcId="{DB540553-B174-47C6-A3ED-04A25AB3A83C}" destId="{678356FF-DA1E-48BA-B128-9EDC46B42BC6}" srcOrd="2" destOrd="0" presId="urn:microsoft.com/office/officeart/2005/8/layout/pyramid1"/>
    <dgm:cxn modelId="{8CCA6148-5AB0-4EE9-9F98-31F9A4F8A707}" type="presParOf" srcId="{678356FF-DA1E-48BA-B128-9EDC46B42BC6}" destId="{779E197C-6008-4450-8192-322382693B24}" srcOrd="0" destOrd="0" presId="urn:microsoft.com/office/officeart/2005/8/layout/pyramid1"/>
    <dgm:cxn modelId="{8C69C903-8D64-4984-A56A-672AA66D6101}" type="presParOf" srcId="{678356FF-DA1E-48BA-B128-9EDC46B42BC6}" destId="{D8EC6CCE-EEE7-4CB9-A9B7-12C2D18E73A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30627-50E0-414A-BC44-DA5071A2A31B}">
      <dsp:nvSpPr>
        <dsp:cNvPr id="0" name=""/>
        <dsp:cNvSpPr/>
      </dsp:nvSpPr>
      <dsp:spPr>
        <a:xfrm>
          <a:off x="1282959" y="0"/>
          <a:ext cx="1282959" cy="818711"/>
        </a:xfrm>
        <a:prstGeom prst="trapezoid">
          <a:avLst>
            <a:gd name="adj" fmla="val 78352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 smtClean="0">
              <a:solidFill>
                <a:schemeClr val="bg1"/>
              </a:solidFill>
            </a:rPr>
            <a:t>Livello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 smtClean="0">
              <a:solidFill>
                <a:schemeClr val="bg1"/>
              </a:solidFill>
            </a:rPr>
            <a:t> Direzionale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1282959" y="0"/>
        <a:ext cx="1282959" cy="818711"/>
      </dsp:txXfrm>
    </dsp:sp>
    <dsp:sp modelId="{60F21FDB-CA2F-4181-AA7F-147B85A82024}">
      <dsp:nvSpPr>
        <dsp:cNvPr id="0" name=""/>
        <dsp:cNvSpPr/>
      </dsp:nvSpPr>
      <dsp:spPr>
        <a:xfrm>
          <a:off x="641479" y="818711"/>
          <a:ext cx="2565918" cy="818711"/>
        </a:xfrm>
        <a:prstGeom prst="trapezoid">
          <a:avLst>
            <a:gd name="adj" fmla="val 78352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</a:rPr>
            <a:t>Livello di Pianificazione e Controllo</a:t>
          </a:r>
          <a:endParaRPr lang="it-IT" sz="1600" kern="1200" dirty="0">
            <a:solidFill>
              <a:schemeClr val="bg1"/>
            </a:solidFill>
          </a:endParaRPr>
        </a:p>
      </dsp:txBody>
      <dsp:txXfrm>
        <a:off x="1090515" y="818711"/>
        <a:ext cx="1667847" cy="818711"/>
      </dsp:txXfrm>
    </dsp:sp>
    <dsp:sp modelId="{779E197C-6008-4450-8192-322382693B24}">
      <dsp:nvSpPr>
        <dsp:cNvPr id="0" name=""/>
        <dsp:cNvSpPr/>
      </dsp:nvSpPr>
      <dsp:spPr>
        <a:xfrm>
          <a:off x="0" y="1637422"/>
          <a:ext cx="3848878" cy="818711"/>
        </a:xfrm>
        <a:prstGeom prst="trapezoid">
          <a:avLst>
            <a:gd name="adj" fmla="val 78352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1"/>
              </a:solidFill>
            </a:rPr>
            <a:t>Livello Operativo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673553" y="1637422"/>
        <a:ext cx="2501770" cy="81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00CA-9804-4E28-8F9C-2F11BB2BCC21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F33A-DDB0-4226-99B4-41406864AF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54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Gruppo Innovare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Seminario 231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F8078-B6AD-4805-B472-DD85E7F068C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05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Gruppo Innovare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Seminario 231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76869-FE71-41DF-9E64-00047A138C2E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08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332656"/>
            <a:ext cx="2304256" cy="6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199062" cy="792088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marL="363538" indent="0" algn="l">
              <a:defRPr lang="it-IT" sz="3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332656"/>
            <a:ext cx="2304256" cy="6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4558" y="159354"/>
            <a:ext cx="1570484" cy="88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90B7-F969-458A-8728-AC723A55EED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A591-D7E4-4FD9-97A3-DD604534D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infoteam.it/" TargetMode="External"/><Relationship Id="rId2" Type="http://schemas.openxmlformats.org/officeDocument/2006/relationships/hyperlink" Target="mailto:decarlo@goinfoteam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94170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RISK</a:t>
            </a:r>
            <a:r>
              <a:rPr lang="it-IT" sz="2800" dirty="0" smtClean="0"/>
              <a:t> </a:t>
            </a:r>
            <a:r>
              <a:rPr lang="it-IT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MANAGEMENT NELLA 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LOGISTICA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39752" y="6309320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 algn="r">
              <a:spcBef>
                <a:spcPct val="0"/>
              </a:spcBef>
            </a:pPr>
            <a:r>
              <a:rPr lang="it-IT" sz="1200" b="1" dirty="0" smtClean="0">
                <a:latin typeface="Century Gothic" pitchFamily="34" charset="0"/>
                <a:cs typeface="Arial" charset="0"/>
              </a:rPr>
              <a:t>Manoppello Scalo, 28 Novembre 2014</a:t>
            </a:r>
            <a:endParaRPr lang="it-IT" sz="1200" b="1" dirty="0"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2592288" cy="1464608"/>
          </a:xfrm>
          <a:prstGeom prst="rect">
            <a:avLst/>
          </a:prstGeom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195736" y="4653136"/>
            <a:ext cx="42299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Vincenzo Ithao De Carlo</a:t>
            </a:r>
            <a:endParaRPr lang="it-IT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Responsabile Area </a:t>
            </a:r>
            <a:r>
              <a:rPr lang="it-IT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Consulting</a:t>
            </a:r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Infoteam </a:t>
            </a:r>
            <a:r>
              <a:rPr lang="it-IT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srl</a:t>
            </a: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MODELLI E SOLUZIONI OPERATIVE</a:t>
            </a:r>
            <a:endParaRPr lang="it-I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L’obiettivo è </a:t>
            </a:r>
            <a:r>
              <a:rPr lang="it-IT" sz="2400" b="1" u="sng" dirty="0" smtClean="0">
                <a:solidFill>
                  <a:schemeClr val="accent1">
                    <a:lumMod val="75000"/>
                  </a:schemeClr>
                </a:solidFill>
              </a:rPr>
              <a:t>gestire il rischio e non </a:t>
            </a:r>
            <a:r>
              <a:rPr lang="it-IT" sz="2400" b="1" u="sng" dirty="0" smtClean="0">
                <a:solidFill>
                  <a:srgbClr val="7030A0"/>
                </a:solidFill>
              </a:rPr>
              <a:t>subirlo</a:t>
            </a:r>
            <a:r>
              <a:rPr lang="it-IT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(a volte in maniera inconsapevole): in particolare è di fondamentale importanza riuscire ad adottare delle </a:t>
            </a:r>
            <a:r>
              <a:rPr lang="it-IT" sz="2400" b="1" u="sng" dirty="0" smtClean="0"/>
              <a:t>MISURE</a:t>
            </a:r>
            <a:r>
              <a:rPr lang="it-IT" sz="2400" b="1" dirty="0" smtClean="0"/>
              <a:t> </a:t>
            </a:r>
            <a:r>
              <a:rPr lang="it-IT" sz="2400" dirty="0" smtClean="0"/>
              <a:t>che consentano di poter ridurre il rischio a livelli ritenuti accettabili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85" y="3118728"/>
            <a:ext cx="4716489" cy="2538388"/>
          </a:xfrm>
          <a:prstGeom prst="rect">
            <a:avLst/>
          </a:prstGeom>
        </p:spPr>
      </p:pic>
      <p:sp>
        <p:nvSpPr>
          <p:cNvPr id="9" name="Freccia ad arco 8"/>
          <p:cNvSpPr/>
          <p:nvPr/>
        </p:nvSpPr>
        <p:spPr>
          <a:xfrm flipH="1">
            <a:off x="5110793" y="4270856"/>
            <a:ext cx="2448272" cy="2592288"/>
          </a:xfrm>
          <a:prstGeom prst="circularArrow">
            <a:avLst>
              <a:gd name="adj1" fmla="val 13035"/>
              <a:gd name="adj2" fmla="val 1533661"/>
              <a:gd name="adj3" fmla="val 17202759"/>
              <a:gd name="adj4" fmla="val 10914961"/>
              <a:gd name="adj5" fmla="val 1238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0032" y="3532192"/>
            <a:ext cx="404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generale le misure possono essere: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Preventive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</a:t>
            </a:r>
            <a:r>
              <a:rPr lang="it-IT" sz="2400" dirty="0" smtClean="0"/>
              <a:t>i Rilevazione (</a:t>
            </a:r>
            <a:r>
              <a:rPr lang="it-IT" sz="2400" dirty="0" err="1"/>
              <a:t>D</a:t>
            </a:r>
            <a:r>
              <a:rPr lang="it-IT" sz="2400" dirty="0" err="1" smtClean="0"/>
              <a:t>etection</a:t>
            </a:r>
            <a:r>
              <a:rPr lang="it-IT" sz="2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</a:t>
            </a:r>
            <a:r>
              <a:rPr lang="it-IT" sz="2400" dirty="0" smtClean="0"/>
              <a:t>i Recupero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39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Identificazione ed Attuazione delle Misure</a:t>
            </a:r>
            <a:endParaRPr lang="it-IT" dirty="0"/>
          </a:p>
        </p:txBody>
      </p:sp>
      <p:pic>
        <p:nvPicPr>
          <p:cNvPr id="4" name="Picture 2" descr="http://www.sdfcs.org/wp-content/uploads/2013/01/top-10-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31" y="1117125"/>
            <a:ext cx="1546585" cy="20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in giù 4"/>
          <p:cNvSpPr/>
          <p:nvPr/>
        </p:nvSpPr>
        <p:spPr>
          <a:xfrm>
            <a:off x="467544" y="2132856"/>
            <a:ext cx="1512168" cy="3456384"/>
          </a:xfrm>
          <a:prstGeom prst="downArrow">
            <a:avLst/>
          </a:prstGeom>
          <a:gradFill>
            <a:gsLst>
              <a:gs pos="70000">
                <a:srgbClr val="FFC000"/>
              </a:gs>
              <a:gs pos="0">
                <a:schemeClr val="accent3">
                  <a:lumMod val="75000"/>
                </a:schemeClr>
              </a:gs>
              <a:gs pos="100000">
                <a:srgbClr val="C0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3059832" y="2132856"/>
            <a:ext cx="1512168" cy="3456384"/>
          </a:xfrm>
          <a:prstGeom prst="downArrow">
            <a:avLst/>
          </a:prstGeom>
          <a:gradFill>
            <a:gsLst>
              <a:gs pos="37000">
                <a:srgbClr val="FFC000"/>
              </a:gs>
              <a:gs pos="0">
                <a:srgbClr val="C00000"/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340768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Livello di Urgenza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1340768"/>
            <a:ext cx="19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Budget Disponibile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23528" y="3284984"/>
            <a:ext cx="4548336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23528" y="4365104"/>
            <a:ext cx="4548336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23628" y="2644972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Misure Attuabili nell’immediato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71600" y="3676382"/>
            <a:ext cx="347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Misure Attuabili nel medio termine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13587" y="5044534"/>
            <a:ext cx="341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Misure Attuabili nel lungo Termine</a:t>
            </a:r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>
            <a:off x="5004048" y="2420888"/>
            <a:ext cx="1237634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http://projects.dnv.com/ids/pl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82" y="464415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/>
          <p:cNvSpPr/>
          <p:nvPr/>
        </p:nvSpPr>
        <p:spPr>
          <a:xfrm rot="5400000">
            <a:off x="6919009" y="3516187"/>
            <a:ext cx="1237634" cy="648072"/>
          </a:xfrm>
          <a:prstGeom prst="rightArrow">
            <a:avLst/>
          </a:prstGeom>
          <a:gradFill>
            <a:gsLst>
              <a:gs pos="0">
                <a:schemeClr val="accent2"/>
              </a:gs>
              <a:gs pos="49000">
                <a:schemeClr val="accent6">
                  <a:lumMod val="75000"/>
                </a:schemeClr>
              </a:gs>
              <a:gs pos="100000">
                <a:srgbClr val="FFC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-1146235" y="3626574"/>
            <a:ext cx="302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Livello di Urgenza decrescente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11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2" grpId="0"/>
      <p:bldP spid="13" grpId="0"/>
      <p:bldP spid="14" grpId="0"/>
      <p:bldP spid="15" grpId="0" animBg="1"/>
      <p:bldP spid="17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Dinamicità del modello</a:t>
            </a:r>
            <a:endParaRPr lang="it-IT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3600" b="1" dirty="0" smtClean="0">
                <a:solidFill>
                  <a:srgbClr val="C00000"/>
                </a:solidFill>
                <a:cs typeface="Calibri" pitchFamily="34" charset="0"/>
              </a:rPr>
              <a:t>Aggiornamenti</a:t>
            </a:r>
            <a:r>
              <a:rPr lang="it-IT" sz="3600" dirty="0" smtClean="0">
                <a:cs typeface="Calibri" pitchFamily="34" charset="0"/>
              </a:rPr>
              <a:t> del modello di Risk Management adottato: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3600" dirty="0" smtClean="0">
              <a:cs typeface="Calibri" pitchFamily="34" charset="0"/>
            </a:endParaRPr>
          </a:p>
          <a:p>
            <a:pPr marL="627063" indent="-627063" eaLnBrk="1" hangingPunct="1">
              <a:spcBef>
                <a:spcPct val="0"/>
              </a:spcBef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3600" dirty="0" smtClean="0">
                <a:solidFill>
                  <a:srgbClr val="000000"/>
                </a:solidFill>
                <a:cs typeface="Times New Roman" pitchFamily="18" charset="0"/>
              </a:rPr>
              <a:t>Evoluzione organizzativa</a:t>
            </a:r>
          </a:p>
          <a:p>
            <a:pPr marL="627063" indent="-627063" eaLnBrk="1" hangingPunct="1">
              <a:spcBef>
                <a:spcPct val="0"/>
              </a:spcBef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3600" dirty="0" smtClean="0">
                <a:solidFill>
                  <a:srgbClr val="000000"/>
                </a:solidFill>
                <a:cs typeface="Times New Roman" pitchFamily="18" charset="0"/>
              </a:rPr>
              <a:t>Evoluzione legislativa</a:t>
            </a:r>
          </a:p>
          <a:p>
            <a:pPr marL="627063" indent="-627063" eaLnBrk="1" hangingPunct="1">
              <a:spcBef>
                <a:spcPct val="0"/>
              </a:spcBef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3600" dirty="0" smtClean="0">
                <a:solidFill>
                  <a:srgbClr val="000000"/>
                </a:solidFill>
                <a:cs typeface="Times New Roman" pitchFamily="18" charset="0"/>
              </a:rPr>
              <a:t>Evoluzione tecnologica</a:t>
            </a:r>
          </a:p>
          <a:p>
            <a:pPr marL="627063" indent="-627063" eaLnBrk="1" hangingPunct="1">
              <a:spcBef>
                <a:spcPct val="0"/>
              </a:spcBef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3600" dirty="0" smtClean="0">
                <a:solidFill>
                  <a:srgbClr val="000000"/>
                </a:solidFill>
                <a:cs typeface="Times New Roman" pitchFamily="18" charset="0"/>
              </a:rPr>
              <a:t>Evoluzione commerciale</a:t>
            </a:r>
          </a:p>
          <a:p>
            <a:pPr marL="627063" indent="-627063" eaLnBrk="1" hangingPunct="1">
              <a:spcBef>
                <a:spcPct val="0"/>
              </a:spcBef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3600" dirty="0" smtClean="0">
                <a:solidFill>
                  <a:srgbClr val="000000"/>
                </a:solidFill>
                <a:cs typeface="Times New Roman" pitchFamily="18" charset="0"/>
              </a:rPr>
              <a:t>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36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91879" y="3026880"/>
            <a:ext cx="5267621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b="1" dirty="0" smtClean="0"/>
              <a:t>Polo</a:t>
            </a:r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Realizzazione di un </a:t>
            </a:r>
            <a:r>
              <a:rPr lang="it-IT" sz="2400" b="1" dirty="0" smtClean="0"/>
              <a:t>servizio di Enterprise Risk Management </a:t>
            </a:r>
            <a:r>
              <a:rPr lang="it-IT" sz="2400" dirty="0" smtClean="0"/>
              <a:t>supportato da uno </a:t>
            </a:r>
            <a:r>
              <a:rPr lang="it-IT" sz="2400" b="1" dirty="0" smtClean="0"/>
              <a:t>specifico sistema </a:t>
            </a:r>
            <a:r>
              <a:rPr lang="it-IT" sz="2400" dirty="0" smtClean="0"/>
              <a:t>che consenta di poter garantire una </a:t>
            </a:r>
            <a:r>
              <a:rPr lang="it-IT" sz="2400" b="1" dirty="0" smtClean="0"/>
              <a:t>gestione integrata e continua dei rischi</a:t>
            </a:r>
          </a:p>
        </p:txBody>
      </p:sp>
      <p:sp>
        <p:nvSpPr>
          <p:cNvPr id="4" name="Ovale 3"/>
          <p:cNvSpPr/>
          <p:nvPr/>
        </p:nvSpPr>
        <p:spPr>
          <a:xfrm>
            <a:off x="3779912" y="3386920"/>
            <a:ext cx="2160240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Sistema /Servizio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732240" y="3649800"/>
            <a:ext cx="1944216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Aziende Poliste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6084168" y="3910400"/>
            <a:ext cx="576064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10800000">
            <a:off x="2771800" y="3900688"/>
            <a:ext cx="576064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39552" y="3695516"/>
            <a:ext cx="1944216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Altre Aziende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979712" y="29820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Erogazione all’esterno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45642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Erogazione all’interno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75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Progetto (II)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205898" y="2939676"/>
            <a:ext cx="1273043" cy="636521"/>
            <a:chOff x="3662352" y="575328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31" name="Rettangolo arrotondato 30"/>
            <p:cNvSpPr/>
            <p:nvPr/>
          </p:nvSpPr>
          <p:spPr>
            <a:xfrm>
              <a:off x="3662352" y="575328"/>
              <a:ext cx="1273043" cy="63652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tangolo 31"/>
            <p:cNvSpPr/>
            <p:nvPr/>
          </p:nvSpPr>
          <p:spPr>
            <a:xfrm>
              <a:off x="3693424" y="606400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Business Impact Analysis</a:t>
              </a:r>
              <a:endParaRPr lang="it-IT" sz="1200" b="1" kern="12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643967" y="4670961"/>
            <a:ext cx="1887773" cy="918279"/>
            <a:chOff x="4235023" y="195787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29" name="Rettangolo arrotondato 28"/>
            <p:cNvSpPr/>
            <p:nvPr/>
          </p:nvSpPr>
          <p:spPr>
            <a:xfrm>
              <a:off x="4235023" y="1957879"/>
              <a:ext cx="1273043" cy="63652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tangolo 29"/>
            <p:cNvSpPr/>
            <p:nvPr/>
          </p:nvSpPr>
          <p:spPr>
            <a:xfrm>
              <a:off x="4266095" y="1988951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kern="1200" dirty="0" smtClean="0"/>
                <a:t>Gestione delle Misure</a:t>
              </a:r>
              <a:endParaRPr lang="it-IT" b="1" kern="12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556782" y="1218748"/>
            <a:ext cx="1273043" cy="636521"/>
            <a:chOff x="3662352" y="334042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27" name="Rettangolo arrotondato 26"/>
            <p:cNvSpPr/>
            <p:nvPr/>
          </p:nvSpPr>
          <p:spPr>
            <a:xfrm>
              <a:off x="3662352" y="3340429"/>
              <a:ext cx="1273043" cy="63652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tangolo 27"/>
            <p:cNvSpPr/>
            <p:nvPr/>
          </p:nvSpPr>
          <p:spPr>
            <a:xfrm>
              <a:off x="3693424" y="3371501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Asset Management</a:t>
              </a:r>
              <a:endParaRPr lang="it-IT" sz="1200" b="1" kern="120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748870" y="3872599"/>
            <a:ext cx="1273043" cy="636521"/>
            <a:chOff x="2279802" y="3913100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25" name="Rettangolo arrotondato 24"/>
            <p:cNvSpPr/>
            <p:nvPr/>
          </p:nvSpPr>
          <p:spPr>
            <a:xfrm>
              <a:off x="2279802" y="3913100"/>
              <a:ext cx="1273043" cy="63652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ttangolo 25"/>
            <p:cNvSpPr/>
            <p:nvPr/>
          </p:nvSpPr>
          <p:spPr>
            <a:xfrm>
              <a:off x="2310874" y="3944172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Ticketing</a:t>
              </a:r>
              <a:endParaRPr lang="it-IT" sz="1200" b="1" kern="12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440641" y="2939676"/>
            <a:ext cx="1273043" cy="636521"/>
            <a:chOff x="897251" y="334042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23" name="Rettangolo arrotondato 22"/>
            <p:cNvSpPr/>
            <p:nvPr/>
          </p:nvSpPr>
          <p:spPr>
            <a:xfrm>
              <a:off x="897251" y="3340429"/>
              <a:ext cx="1273043" cy="636521"/>
            </a:xfrm>
            <a:prstGeom prst="roundRect">
              <a:avLst/>
            </a:prstGeom>
            <a:solidFill>
              <a:srgbClr val="C0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928323" y="3371501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Aggiornamento Normativo</a:t>
              </a:r>
              <a:endParaRPr lang="it-IT" sz="1200" b="1" kern="1200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999374" y="1196752"/>
            <a:ext cx="1273043" cy="636521"/>
            <a:chOff x="324580" y="195787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21" name="Rettangolo arrotondato 20"/>
            <p:cNvSpPr/>
            <p:nvPr/>
          </p:nvSpPr>
          <p:spPr>
            <a:xfrm>
              <a:off x="324580" y="1957879"/>
              <a:ext cx="1273043" cy="636521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tangolo 21"/>
            <p:cNvSpPr/>
            <p:nvPr/>
          </p:nvSpPr>
          <p:spPr>
            <a:xfrm>
              <a:off x="355652" y="1988951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E-Learning</a:t>
              </a:r>
              <a:endParaRPr lang="it-IT" sz="1200" b="1" kern="1200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871776" y="2005949"/>
            <a:ext cx="1273043" cy="639525"/>
            <a:chOff x="866179" y="541252"/>
            <a:chExt cx="1273043" cy="639525"/>
          </a:xfrm>
          <a:scene3d>
            <a:camera prst="orthographicFront"/>
            <a:lightRig rig="flat" dir="t"/>
          </a:scene3d>
        </p:grpSpPr>
        <p:sp>
          <p:nvSpPr>
            <p:cNvPr id="19" name="Rettangolo arrotondato 18"/>
            <p:cNvSpPr/>
            <p:nvPr/>
          </p:nvSpPr>
          <p:spPr>
            <a:xfrm>
              <a:off x="866179" y="541252"/>
              <a:ext cx="1273043" cy="63652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928323" y="606400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/>
                <a:t>Documentazione di Sistema</a:t>
              </a:r>
              <a:endParaRPr lang="it-IT" sz="1200" b="1" kern="1200" dirty="0"/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251520" y="6217237"/>
            <a:ext cx="11815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Procedure 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547664" y="6217237"/>
            <a:ext cx="1416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Regolamenti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131840" y="6217237"/>
            <a:ext cx="16077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Manutenzione</a:t>
            </a:r>
            <a:endParaRPr lang="it-IT" dirty="0"/>
          </a:p>
        </p:txBody>
      </p:sp>
      <p:grpSp>
        <p:nvGrpSpPr>
          <p:cNvPr id="47" name="Gruppo 46"/>
          <p:cNvGrpSpPr/>
          <p:nvPr/>
        </p:nvGrpSpPr>
        <p:grpSpPr>
          <a:xfrm>
            <a:off x="5819237" y="2008953"/>
            <a:ext cx="1273043" cy="636521"/>
            <a:chOff x="3662352" y="334042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48" name="Rettangolo arrotondato 47"/>
            <p:cNvSpPr/>
            <p:nvPr/>
          </p:nvSpPr>
          <p:spPr>
            <a:xfrm>
              <a:off x="3662352" y="3340429"/>
              <a:ext cx="1273043" cy="63652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ttangolo 48"/>
            <p:cNvSpPr/>
            <p:nvPr/>
          </p:nvSpPr>
          <p:spPr>
            <a:xfrm>
              <a:off x="3693424" y="3371501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Risk Management</a:t>
              </a:r>
              <a:endParaRPr lang="it-IT" sz="1200" b="1" kern="1200" dirty="0"/>
            </a:p>
          </p:txBody>
        </p:sp>
      </p:grpSp>
      <p:sp>
        <p:nvSpPr>
          <p:cNvPr id="51" name="Freccia in giù 50"/>
          <p:cNvSpPr/>
          <p:nvPr/>
        </p:nvSpPr>
        <p:spPr>
          <a:xfrm>
            <a:off x="3705177" y="3789040"/>
            <a:ext cx="1680972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3445655" y="2188588"/>
            <a:ext cx="2160240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Sistema /Servizio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4859443" y="6217237"/>
            <a:ext cx="10534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Sistemi</a:t>
            </a:r>
            <a:endParaRPr lang="it-IT" dirty="0"/>
          </a:p>
        </p:txBody>
      </p:sp>
      <p:grpSp>
        <p:nvGrpSpPr>
          <p:cNvPr id="57" name="Gruppo 56"/>
          <p:cNvGrpSpPr/>
          <p:nvPr/>
        </p:nvGrpSpPr>
        <p:grpSpPr>
          <a:xfrm>
            <a:off x="5829825" y="3830819"/>
            <a:ext cx="1273043" cy="636521"/>
            <a:chOff x="897251" y="334042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58" name="Rettangolo arrotondato 57"/>
            <p:cNvSpPr/>
            <p:nvPr/>
          </p:nvSpPr>
          <p:spPr>
            <a:xfrm>
              <a:off x="897251" y="3340429"/>
              <a:ext cx="1273043" cy="636521"/>
            </a:xfrm>
            <a:prstGeom prst="roundRect">
              <a:avLst/>
            </a:prstGeom>
            <a:solidFill>
              <a:srgbClr val="C0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ttangolo 58"/>
            <p:cNvSpPr/>
            <p:nvPr/>
          </p:nvSpPr>
          <p:spPr>
            <a:xfrm>
              <a:off x="928323" y="3371501"/>
              <a:ext cx="1210899" cy="574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Interfacciamento con Fornitori</a:t>
              </a:r>
              <a:endParaRPr lang="it-IT" sz="1200" b="1" kern="1200" dirty="0"/>
            </a:p>
          </p:txBody>
        </p:sp>
      </p:grpSp>
      <p:sp>
        <p:nvSpPr>
          <p:cNvPr id="3" name="Freccia a destra 2"/>
          <p:cNvSpPr/>
          <p:nvPr/>
        </p:nvSpPr>
        <p:spPr>
          <a:xfrm rot="9200103">
            <a:off x="1476233" y="5468081"/>
            <a:ext cx="1091980" cy="2423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7447869" y="6217237"/>
            <a:ext cx="11815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Altro</a:t>
            </a:r>
            <a:endParaRPr lang="it-IT" dirty="0"/>
          </a:p>
        </p:txBody>
      </p:sp>
      <p:sp>
        <p:nvSpPr>
          <p:cNvPr id="61" name="Freccia a destra 60"/>
          <p:cNvSpPr/>
          <p:nvPr/>
        </p:nvSpPr>
        <p:spPr>
          <a:xfrm rot="8344921">
            <a:off x="2666286" y="5689381"/>
            <a:ext cx="783143" cy="2423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reccia a destra 61"/>
          <p:cNvSpPr/>
          <p:nvPr/>
        </p:nvSpPr>
        <p:spPr>
          <a:xfrm rot="6029908">
            <a:off x="3869831" y="5806549"/>
            <a:ext cx="452425" cy="2423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reccia a destra 62"/>
          <p:cNvSpPr/>
          <p:nvPr/>
        </p:nvSpPr>
        <p:spPr>
          <a:xfrm rot="4619595">
            <a:off x="5141049" y="5863235"/>
            <a:ext cx="439532" cy="2423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reccia a destra 63"/>
          <p:cNvSpPr/>
          <p:nvPr/>
        </p:nvSpPr>
        <p:spPr>
          <a:xfrm rot="1839723">
            <a:off x="6451798" y="5608818"/>
            <a:ext cx="1091980" cy="2423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/>
          <p:cNvSpPr txBox="1"/>
          <p:nvPr/>
        </p:nvSpPr>
        <p:spPr>
          <a:xfrm>
            <a:off x="6012160" y="6217237"/>
            <a:ext cx="11815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66" name="Freccia a destra 65"/>
          <p:cNvSpPr/>
          <p:nvPr/>
        </p:nvSpPr>
        <p:spPr>
          <a:xfrm rot="2291371">
            <a:off x="5910144" y="5730648"/>
            <a:ext cx="724340" cy="2423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3"/>
          <p:cNvGrpSpPr/>
          <p:nvPr/>
        </p:nvGrpSpPr>
        <p:grpSpPr>
          <a:xfrm>
            <a:off x="2160061" y="4540746"/>
            <a:ext cx="1273043" cy="636521"/>
            <a:chOff x="2279802" y="3913100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45" name="Rettangolo arrotondato 44"/>
            <p:cNvSpPr/>
            <p:nvPr/>
          </p:nvSpPr>
          <p:spPr>
            <a:xfrm>
              <a:off x="2279802" y="3913100"/>
              <a:ext cx="1273043" cy="636521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ettangolo 49"/>
            <p:cNvSpPr/>
            <p:nvPr/>
          </p:nvSpPr>
          <p:spPr>
            <a:xfrm>
              <a:off x="2310874" y="3944172"/>
              <a:ext cx="1210899" cy="5743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…</a:t>
              </a:r>
              <a:endParaRPr lang="it-IT" sz="1200" b="1" kern="1200" dirty="0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5779703" y="4554737"/>
            <a:ext cx="1273043" cy="636521"/>
            <a:chOff x="897251" y="3340429"/>
            <a:chExt cx="1273043" cy="636521"/>
          </a:xfrm>
          <a:scene3d>
            <a:camera prst="orthographicFront"/>
            <a:lightRig rig="flat" dir="t"/>
          </a:scene3d>
        </p:grpSpPr>
        <p:sp>
          <p:nvSpPr>
            <p:cNvPr id="55" name="Rettangolo arrotondato 54"/>
            <p:cNvSpPr/>
            <p:nvPr/>
          </p:nvSpPr>
          <p:spPr>
            <a:xfrm>
              <a:off x="897251" y="3340429"/>
              <a:ext cx="1273043" cy="636521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56" name="Rettangolo 55"/>
            <p:cNvSpPr/>
            <p:nvPr/>
          </p:nvSpPr>
          <p:spPr>
            <a:xfrm>
              <a:off x="928323" y="3371501"/>
              <a:ext cx="1210899" cy="57437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/>
                <a:t>…</a:t>
              </a:r>
              <a:endParaRPr lang="it-IT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51" grpId="0" animBg="1"/>
      <p:bldP spid="53" grpId="0" animBg="1"/>
      <p:bldP spid="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onticorrentionline.com/wp-content/uploads/2012/10/vantag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8452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Vantaggi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 </a:t>
            </a:r>
            <a:r>
              <a:rPr lang="it-IT" b="1" dirty="0" smtClean="0"/>
              <a:t>vantaggi</a:t>
            </a:r>
            <a:r>
              <a:rPr lang="it-IT" dirty="0" smtClean="0"/>
              <a:t> di una gestione Sistemica ed integrata sono molteplici:</a:t>
            </a:r>
          </a:p>
          <a:p>
            <a:pPr lvl="1"/>
            <a:r>
              <a:rPr lang="it-IT" b="1" u="sng" dirty="0" smtClean="0"/>
              <a:t>Centralizzazione del controllo </a:t>
            </a:r>
            <a:r>
              <a:rPr lang="it-IT" dirty="0" smtClean="0"/>
              <a:t>delle misure adottate</a:t>
            </a:r>
          </a:p>
          <a:p>
            <a:pPr lvl="1"/>
            <a:r>
              <a:rPr lang="it-IT" b="1" dirty="0" smtClean="0"/>
              <a:t>Sistema di Analisi del Rischio e Business Impact Analysis </a:t>
            </a:r>
            <a:r>
              <a:rPr lang="it-IT" dirty="0" smtClean="0"/>
              <a:t>integrato</a:t>
            </a:r>
          </a:p>
          <a:p>
            <a:pPr lvl="1"/>
            <a:r>
              <a:rPr lang="it-IT" b="1" dirty="0" smtClean="0"/>
              <a:t>Ottimizzazione nell’allocazione di fondi disponibili (Budget) </a:t>
            </a:r>
            <a:r>
              <a:rPr lang="it-IT" dirty="0" smtClean="0"/>
              <a:t>verso le misure realmente più urgenti</a:t>
            </a:r>
            <a:endParaRPr lang="it-IT" dirty="0" smtClean="0"/>
          </a:p>
          <a:p>
            <a:pPr lvl="1"/>
            <a:r>
              <a:rPr lang="it-IT" b="1" dirty="0" smtClean="0"/>
              <a:t>Aumento di Efficienza tenendo sotto controllo l’Efficacia</a:t>
            </a:r>
          </a:p>
          <a:p>
            <a:pPr lvl="1"/>
            <a:r>
              <a:rPr lang="it-IT" b="1" dirty="0" smtClean="0"/>
              <a:t>Aggiornamento </a:t>
            </a:r>
            <a:r>
              <a:rPr lang="it-IT" b="1" dirty="0" smtClean="0"/>
              <a:t>uniforme </a:t>
            </a:r>
            <a:r>
              <a:rPr lang="it-IT" dirty="0" smtClean="0"/>
              <a:t>di procedure</a:t>
            </a:r>
          </a:p>
          <a:p>
            <a:pPr lvl="1"/>
            <a:r>
              <a:rPr lang="it-IT" b="1" dirty="0" smtClean="0"/>
              <a:t>Immediatezza della comunicazione </a:t>
            </a:r>
            <a:r>
              <a:rPr lang="it-IT" dirty="0" smtClean="0"/>
              <a:t>con gli interlocutori</a:t>
            </a:r>
          </a:p>
          <a:p>
            <a:pPr lvl="1"/>
            <a:r>
              <a:rPr lang="it-IT" b="1" dirty="0" smtClean="0"/>
              <a:t>Storico</a:t>
            </a:r>
            <a:r>
              <a:rPr lang="it-IT" dirty="0" smtClean="0"/>
              <a:t> immediatamente fruibile</a:t>
            </a:r>
          </a:p>
          <a:p>
            <a:pPr lvl="1"/>
            <a:r>
              <a:rPr lang="it-IT" b="1" dirty="0" smtClean="0"/>
              <a:t>Meccanismi integrati</a:t>
            </a:r>
            <a:r>
              <a:rPr lang="it-IT" dirty="0" smtClean="0"/>
              <a:t> di interazione con gli </a:t>
            </a:r>
            <a:r>
              <a:rPr lang="it-IT" b="1" dirty="0" smtClean="0"/>
              <a:t>interlocutori interni ed esterni (stakeholder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it-IT" dirty="0" smtClean="0"/>
              <a:t>…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6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7" name="Rettangolo 7"/>
          <p:cNvSpPr>
            <a:spLocks noChangeArrowheads="1"/>
          </p:cNvSpPr>
          <p:nvPr/>
        </p:nvSpPr>
        <p:spPr bwMode="auto">
          <a:xfrm>
            <a:off x="3374793" y="5143500"/>
            <a:ext cx="2464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Vincenzo </a:t>
            </a:r>
            <a:r>
              <a:rPr lang="it-IT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Ithao</a:t>
            </a:r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 Carlo</a:t>
            </a:r>
            <a:endParaRPr lang="it-IT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it-IT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decarlo@goinfoteam.it</a:t>
            </a:r>
            <a:r>
              <a:rPr lang="it-IT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it-IT" b="1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it-IT" b="1" i="1" dirty="0" smtClean="0">
                <a:latin typeface="Calibri" pitchFamily="34" charset="0"/>
                <a:hlinkClick r:id="rId3"/>
              </a:rPr>
              <a:t>www.goinfoteam.it</a:t>
            </a:r>
            <a:r>
              <a:rPr lang="it-IT" b="1" i="1" dirty="0" smtClean="0">
                <a:latin typeface="Calibri" pitchFamily="34" charset="0"/>
              </a:rPr>
              <a:t> 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2656"/>
            <a:ext cx="2421566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1481632"/>
            <a:ext cx="6192688" cy="15388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L'esperienza ci porta a gestire le </a:t>
            </a:r>
            <a:r>
              <a:rPr lang="it-IT" sz="2000" b="1" u="sng" dirty="0">
                <a:solidFill>
                  <a:srgbClr val="7030A0"/>
                </a:solidFill>
              </a:rPr>
              <a:t>priorità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dirty="0"/>
              <a:t>in base al </a:t>
            </a:r>
            <a:r>
              <a:rPr lang="it-IT" sz="2000" b="1" u="sng" dirty="0">
                <a:solidFill>
                  <a:schemeClr val="accent1">
                    <a:lumMod val="75000"/>
                  </a:schemeClr>
                </a:solidFill>
              </a:rPr>
              <a:t>livello di urgenza percepito</a:t>
            </a:r>
            <a:r>
              <a:rPr lang="it-IT" dirty="0"/>
              <a:t>. Molte segnalazioni provengono dall'operatività quotidiana e spesso non ci si sofferma a verificare fenomeni sistematici collegati ad eventi puntuali (es.: ritardo di consegna, errore, danni, foratura, furto, </a:t>
            </a:r>
            <a:r>
              <a:rPr lang="it-IT" dirty="0" smtClean="0"/>
              <a:t>…).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3429000"/>
            <a:ext cx="5616624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it-IT" dirty="0"/>
              <a:t>Il problema diventa evidente nel momento in cui viene rilevato un </a:t>
            </a:r>
            <a:r>
              <a:rPr lang="it-IT" b="1" u="sng" dirty="0" smtClean="0">
                <a:solidFill>
                  <a:srgbClr val="7030A0"/>
                </a:solidFill>
              </a:rPr>
              <a:t>EVENTO AVVERSO</a:t>
            </a:r>
            <a:r>
              <a:rPr lang="it-IT" dirty="0" smtClean="0"/>
              <a:t> (non previsto) che </a:t>
            </a:r>
            <a:r>
              <a:rPr lang="it-IT" dirty="0"/>
              <a:t>"impatta" su un </a:t>
            </a:r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BENE (Asset)</a:t>
            </a:r>
            <a:r>
              <a:rPr lang="it-IT" dirty="0" smtClean="0"/>
              <a:t> </a:t>
            </a:r>
            <a:r>
              <a:rPr lang="it-IT" dirty="0"/>
              <a:t>di un valore consistente o di rilevanza strategica che, come conseguenza, può causare anche un danno di immagine…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5267145"/>
            <a:ext cx="5400600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 fontAlgn="ctr">
              <a:buFont typeface="Wingdings" panose="05000000000000000000" pitchFamily="2" charset="2"/>
              <a:buChar char="§"/>
            </a:pPr>
            <a:r>
              <a:rPr lang="it-IT" dirty="0"/>
              <a:t>Il passo successivo consiste nell’identificazione di una </a:t>
            </a:r>
            <a:r>
              <a:rPr lang="it-IT" b="1" u="sng" dirty="0" smtClean="0">
                <a:solidFill>
                  <a:srgbClr val="801273"/>
                </a:solidFill>
              </a:rPr>
              <a:t>SOLUZIONE IMMEDIATA</a:t>
            </a:r>
            <a:r>
              <a:rPr lang="it-IT" b="1" dirty="0" smtClean="0"/>
              <a:t> </a:t>
            </a:r>
            <a:r>
              <a:rPr lang="it-IT" dirty="0" smtClean="0"/>
              <a:t>che </a:t>
            </a:r>
            <a:r>
              <a:rPr lang="it-IT" dirty="0"/>
              <a:t>possa risolvere il </a:t>
            </a:r>
            <a:r>
              <a:rPr lang="it-IT" b="1" dirty="0" smtClean="0">
                <a:solidFill>
                  <a:srgbClr val="0070C0"/>
                </a:solidFill>
              </a:rPr>
              <a:t>PROBLEMA CONTINGENTE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0" name="Picture 2" descr="https://fraqqua.files.wordpress.com/2013/08/12033902-urgente-priorita-illustrazione-tim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268760"/>
            <a:ext cx="2520280" cy="21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mergencymanager.eu/wp-content/uploads/2013/08/Business-Continuit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41550"/>
            <a:ext cx="3048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9325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  <p:pic>
        <p:nvPicPr>
          <p:cNvPr id="1028" name="Picture 4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06" y="155007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bidirezionale orizzontale 5"/>
          <p:cNvSpPr/>
          <p:nvPr/>
        </p:nvSpPr>
        <p:spPr>
          <a:xfrm>
            <a:off x="3635896" y="2705448"/>
            <a:ext cx="1576192" cy="64157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00183" y="4874077"/>
            <a:ext cx="8464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Esiste una proporzionalità diretta tra </a:t>
            </a:r>
          </a:p>
          <a:p>
            <a:pPr algn="ctr"/>
            <a:r>
              <a:rPr lang="it-IT" sz="2400" b="1" dirty="0" smtClean="0"/>
              <a:t>il </a:t>
            </a:r>
            <a:r>
              <a:rPr lang="it-IT" sz="2800" b="1" dirty="0" smtClean="0">
                <a:solidFill>
                  <a:srgbClr val="FF0000"/>
                </a:solidFill>
              </a:rPr>
              <a:t>livello di Rischio </a:t>
            </a:r>
            <a:r>
              <a:rPr lang="it-IT" sz="2400" b="1" dirty="0" smtClean="0"/>
              <a:t>ed il valore dei 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</a:rPr>
              <a:t>Beni (Asset) </a:t>
            </a:r>
            <a:r>
              <a:rPr lang="it-IT" sz="2400" b="1" dirty="0" smtClean="0"/>
              <a:t>da proteggere</a:t>
            </a:r>
            <a:endParaRPr lang="it-IT" sz="2400" b="1" dirty="0"/>
          </a:p>
        </p:txBody>
      </p:sp>
      <p:pic>
        <p:nvPicPr>
          <p:cNvPr id="2" name="Picture 2" descr="risk_measurement_400_clr_5483-3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3" y="19182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042" y="1497968"/>
            <a:ext cx="8075240" cy="252028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Esempi di Ambiti relativi ai rischi operativi possono essere legati ad aspetti quali:</a:t>
            </a:r>
          </a:p>
          <a:p>
            <a:pPr lvl="1"/>
            <a:r>
              <a:rPr lang="it-IT" dirty="0" smtClean="0"/>
              <a:t>Puntualità</a:t>
            </a:r>
          </a:p>
          <a:p>
            <a:pPr lvl="1"/>
            <a:r>
              <a:rPr lang="it-IT" dirty="0" smtClean="0"/>
              <a:t>Completezza degli ordini</a:t>
            </a:r>
          </a:p>
          <a:p>
            <a:pPr lvl="1"/>
            <a:r>
              <a:rPr lang="it-IT" dirty="0" smtClean="0"/>
              <a:t>Correttezza procedurale</a:t>
            </a:r>
          </a:p>
          <a:p>
            <a:pPr lvl="1"/>
            <a:r>
              <a:rPr lang="it-IT" dirty="0" smtClean="0"/>
              <a:t>Danni e difettosità</a:t>
            </a:r>
          </a:p>
          <a:p>
            <a:pPr lvl="1"/>
            <a:r>
              <a:rPr lang="it-IT" dirty="0" smtClean="0"/>
              <a:t>Integrazione (interna o di Supply Chain)</a:t>
            </a:r>
          </a:p>
          <a:p>
            <a:pPr lvl="1"/>
            <a:r>
              <a:rPr lang="it-IT" dirty="0" smtClean="0"/>
              <a:t>Tempestività nella consegna</a:t>
            </a:r>
          </a:p>
        </p:txBody>
      </p:sp>
      <p:pic>
        <p:nvPicPr>
          <p:cNvPr id="3074" name="Picture 2" descr="http://thumbs.dreamstime.com/x/sla-accordo-del-livello-di-servizio-22377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4542" y="4581128"/>
            <a:ext cx="450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L’aspetto trainante è il </a:t>
            </a:r>
            <a:r>
              <a:rPr lang="it-IT" u="sng" dirty="0"/>
              <a:t>raggiungimento</a:t>
            </a:r>
            <a:r>
              <a:rPr lang="it-IT" dirty="0"/>
              <a:t> del </a:t>
            </a:r>
            <a:r>
              <a:rPr lang="it-IT" sz="2400" b="1" dirty="0"/>
              <a:t>livello di servizio </a:t>
            </a:r>
            <a:r>
              <a:rPr lang="it-IT" sz="2400" b="1" dirty="0" smtClean="0"/>
              <a:t>(SLA) </a:t>
            </a:r>
            <a:r>
              <a:rPr lang="it-IT" dirty="0"/>
              <a:t>concordato con il cliente</a:t>
            </a:r>
          </a:p>
        </p:txBody>
      </p:sp>
    </p:spTree>
    <p:extLst>
      <p:ext uri="{BB962C8B-B14F-4D97-AF65-F5344CB8AC3E}">
        <p14:creationId xmlns:p14="http://schemas.microsoft.com/office/powerpoint/2010/main" val="36494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49850"/>
              </p:ext>
            </p:extLst>
          </p:nvPr>
        </p:nvGraphicFramePr>
        <p:xfrm>
          <a:off x="5148064" y="1685101"/>
          <a:ext cx="3848878" cy="245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3042" y="1484784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Esistono molte tipologie di rischi in ogni organizzazione e non solo rischi operativi: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>
                <a:solidFill>
                  <a:srgbClr val="000000"/>
                </a:solidFill>
                <a:cs typeface="Times New Roman" pitchFamily="18" charset="0"/>
              </a:rPr>
              <a:t>Rischi Imprenditoriali e </a:t>
            </a:r>
            <a:r>
              <a:rPr lang="it-IT" dirty="0" smtClean="0">
                <a:solidFill>
                  <a:srgbClr val="000000"/>
                </a:solidFill>
                <a:cs typeface="Times New Roman" pitchFamily="18" charset="0"/>
              </a:rPr>
              <a:t>Strategici</a:t>
            </a:r>
            <a:endParaRPr lang="it-IT" dirty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>
                <a:cs typeface="Times New Roman" pitchFamily="18" charset="0"/>
              </a:rPr>
              <a:t>Rischi </a:t>
            </a:r>
            <a:r>
              <a:rPr lang="it-IT" dirty="0" smtClean="0">
                <a:cs typeface="Times New Roman" pitchFamily="18" charset="0"/>
              </a:rPr>
              <a:t>Finanziari</a:t>
            </a:r>
            <a:endParaRPr lang="it-IT" dirty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 smtClean="0">
                <a:solidFill>
                  <a:srgbClr val="000000"/>
                </a:solidFill>
              </a:rPr>
              <a:t>Rischi </a:t>
            </a:r>
            <a:r>
              <a:rPr lang="it-IT" dirty="0">
                <a:solidFill>
                  <a:srgbClr val="000000"/>
                </a:solidFill>
              </a:rPr>
              <a:t>di </a:t>
            </a:r>
            <a:r>
              <a:rPr lang="it-IT" dirty="0" smtClean="0">
                <a:solidFill>
                  <a:srgbClr val="000000"/>
                </a:solidFill>
              </a:rPr>
              <a:t>Immagine</a:t>
            </a:r>
            <a:endParaRPr lang="it-IT" dirty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>
                <a:cs typeface="Times New Roman" pitchFamily="18" charset="0"/>
              </a:rPr>
              <a:t>Rischi di </a:t>
            </a:r>
            <a:r>
              <a:rPr lang="it-IT" dirty="0" smtClean="0">
                <a:cs typeface="Times New Roman" pitchFamily="18" charset="0"/>
              </a:rPr>
              <a:t>Gestione </a:t>
            </a:r>
            <a:r>
              <a:rPr lang="it-IT" dirty="0">
                <a:cs typeface="Times New Roman" pitchFamily="18" charset="0"/>
              </a:rPr>
              <a:t>delle </a:t>
            </a:r>
            <a:r>
              <a:rPr lang="it-IT" dirty="0" smtClean="0">
                <a:cs typeface="Times New Roman" pitchFamily="18" charset="0"/>
              </a:rPr>
              <a:t>Informazioni</a:t>
            </a:r>
            <a:endParaRPr lang="it-IT" dirty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 smtClean="0">
                <a:cs typeface="Times New Roman" pitchFamily="18" charset="0"/>
              </a:rPr>
              <a:t>Rischi </a:t>
            </a:r>
            <a:r>
              <a:rPr lang="it-IT" dirty="0">
                <a:cs typeface="Times New Roman" pitchFamily="18" charset="0"/>
              </a:rPr>
              <a:t>legati alla commissione di </a:t>
            </a:r>
            <a:r>
              <a:rPr lang="it-IT" dirty="0" smtClean="0">
                <a:cs typeface="Times New Roman" pitchFamily="18" charset="0"/>
              </a:rPr>
              <a:t>reati (es.: D.Lgs. 231/01, …)</a:t>
            </a:r>
            <a:endParaRPr lang="it-IT" dirty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>
                <a:cs typeface="Times New Roman" pitchFamily="18" charset="0"/>
              </a:rPr>
              <a:t>Rischi legati alla Sicurezza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>
                <a:cs typeface="Times New Roman" pitchFamily="18" charset="0"/>
              </a:rPr>
              <a:t>Rischi </a:t>
            </a:r>
            <a:r>
              <a:rPr lang="it-IT" dirty="0" smtClean="0">
                <a:cs typeface="Times New Roman" pitchFamily="18" charset="0"/>
              </a:rPr>
              <a:t>Ambientali</a:t>
            </a:r>
            <a:endParaRPr lang="it-IT" dirty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it-IT" dirty="0" smtClean="0">
                <a:solidFill>
                  <a:srgbClr val="000000"/>
                </a:solidFill>
              </a:rPr>
              <a:t>Rischi Operativi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50851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Tutti possono essere correlati ai vari livelli dell’organizzazione aziendale o avere un IMPATTO DIRETTO O INDIRETTO su di essi</a:t>
            </a:r>
            <a:endParaRPr lang="it-IT" b="1" dirty="0"/>
          </a:p>
        </p:txBody>
      </p:sp>
      <p:sp>
        <p:nvSpPr>
          <p:cNvPr id="8" name="Freccia a destra 7"/>
          <p:cNvSpPr/>
          <p:nvPr/>
        </p:nvSpPr>
        <p:spPr>
          <a:xfrm>
            <a:off x="4499992" y="2800668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Da un punto di vista organizzativo altri ambiti del Risk Management possono essere i seguenti:</a:t>
            </a:r>
          </a:p>
          <a:p>
            <a:pPr lvl="1">
              <a:buFont typeface="Wingdings" pitchFamily="2" charset="2"/>
              <a:buChar char="Ø"/>
            </a:pPr>
            <a:endParaRPr lang="it-IT" dirty="0"/>
          </a:p>
        </p:txBody>
      </p:sp>
      <p:pic>
        <p:nvPicPr>
          <p:cNvPr id="2050" name="Picture 2" descr="http://www.assitur.eu/wp-content/uploads/2011/07/img-tutela-leg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617"/>
            <a:ext cx="2340260" cy="13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uidaedilizia.it/public/Immagini/Articoli/ce_ge_2801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4407"/>
            <a:ext cx="1966698" cy="13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15816" y="2564904"/>
            <a:ext cx="34921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Tutela Legale dell’Azienda </a:t>
            </a:r>
            <a:r>
              <a:rPr lang="it-IT" dirty="0" smtClean="0"/>
              <a:t>(Prevenzione di Reati)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90790" y="4092690"/>
            <a:ext cx="322096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Continuità Operativa </a:t>
            </a:r>
            <a:r>
              <a:rPr lang="it-IT" dirty="0" smtClean="0"/>
              <a:t>dei Servizi erogati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08558" y="5348007"/>
            <a:ext cx="353499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Aumento di Efficienza </a:t>
            </a:r>
            <a:r>
              <a:rPr lang="it-IT" dirty="0" smtClean="0"/>
              <a:t>nell’individuazione e nella gestione delle contromisure</a:t>
            </a:r>
            <a:endParaRPr lang="it-IT" dirty="0"/>
          </a:p>
        </p:txBody>
      </p:sp>
      <p:pic>
        <p:nvPicPr>
          <p:cNvPr id="2056" name="Picture 8" descr="http://www.e-janco.com/images/Disaster-Ev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1975"/>
            <a:ext cx="3429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785813" y="1412875"/>
            <a:ext cx="7888287" cy="1938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latin typeface="+mn-lt"/>
              </a:rPr>
              <a:t>Il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 Management </a:t>
            </a:r>
            <a:r>
              <a:rPr lang="it-IT" sz="2400" dirty="0">
                <a:latin typeface="+mn-lt"/>
              </a:rPr>
              <a:t>è un approccio globale e integrato al sistema dei rischi d’impresa ed è una attività </a:t>
            </a:r>
            <a:r>
              <a:rPr lang="it-IT" sz="2400" u="sng" dirty="0">
                <a:latin typeface="+mn-lt"/>
              </a:rPr>
              <a:t>a conduzione direzionale</a:t>
            </a:r>
            <a:r>
              <a:rPr lang="it-IT" sz="2400" dirty="0">
                <a:latin typeface="+mn-lt"/>
              </a:rPr>
              <a:t> che trova impiego all’interno della strategia dell’organizzazione </a:t>
            </a:r>
            <a:r>
              <a:rPr lang="it-IT" sz="2400" u="sng" dirty="0">
                <a:latin typeface="+mn-lt"/>
              </a:rPr>
              <a:t>al fine di portare ad un livello accettabile i rischi identificati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5357813" y="4214813"/>
            <a:ext cx="2786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7063" indent="-627063">
              <a:defRPr/>
            </a:pPr>
            <a:r>
              <a:rPr lang="it-IT" sz="2400" dirty="0">
                <a:latin typeface="+mn-lt"/>
                <a:cs typeface="Times New Roman" pitchFamily="18" charset="0"/>
              </a:rPr>
              <a:t>Si tratta dunque di: </a:t>
            </a:r>
            <a:endParaRPr lang="it-IT" sz="2400" dirty="0">
              <a:latin typeface="+mn-lt"/>
              <a:cs typeface="Arial" charset="0"/>
            </a:endParaRPr>
          </a:p>
          <a:p>
            <a:pPr marL="627063" indent="-627063"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2400" dirty="0">
                <a:latin typeface="+mn-lt"/>
                <a:cs typeface="Times New Roman" pitchFamily="18" charset="0"/>
              </a:rPr>
              <a:t>Identificare</a:t>
            </a:r>
          </a:p>
          <a:p>
            <a:pPr marL="627063" indent="-627063"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2400" dirty="0">
                <a:latin typeface="+mn-lt"/>
                <a:cs typeface="Times New Roman" pitchFamily="18" charset="0"/>
              </a:rPr>
              <a:t>Analizzare</a:t>
            </a:r>
          </a:p>
          <a:p>
            <a:pPr marL="627063" indent="-627063"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2400" dirty="0">
                <a:latin typeface="+mn-lt"/>
                <a:cs typeface="Times New Roman" pitchFamily="18" charset="0"/>
              </a:rPr>
              <a:t>Gestire</a:t>
            </a:r>
          </a:p>
          <a:p>
            <a:pPr marL="627063" indent="-627063">
              <a:buClr>
                <a:srgbClr val="CC0000"/>
              </a:buClr>
              <a:buFont typeface="Arial" charset="0"/>
              <a:buChar char="►"/>
              <a:defRPr/>
            </a:pPr>
            <a:r>
              <a:rPr lang="it-IT" sz="2400" dirty="0">
                <a:latin typeface="+mn-lt"/>
                <a:cs typeface="Times New Roman" pitchFamily="18" charset="0"/>
              </a:rPr>
              <a:t>Monitorare</a:t>
            </a:r>
          </a:p>
        </p:txBody>
      </p:sp>
      <p:pic>
        <p:nvPicPr>
          <p:cNvPr id="17414" name="Picture 6" descr="http://www.unicaconsulting.it/Unica/images/stories/iso9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000500"/>
            <a:ext cx="3355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in giù 7"/>
          <p:cNvSpPr/>
          <p:nvPr/>
        </p:nvSpPr>
        <p:spPr>
          <a:xfrm>
            <a:off x="6215063" y="3571875"/>
            <a:ext cx="1000125" cy="5715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1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Risk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2190" y="1245585"/>
            <a:ext cx="7859216" cy="360040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/>
              <a:t>Il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Risk Assessment</a:t>
            </a:r>
            <a:r>
              <a:rPr lang="it-IT" sz="2000" dirty="0" smtClean="0"/>
              <a:t> si compone dei seguenti macro- step:</a:t>
            </a:r>
          </a:p>
        </p:txBody>
      </p:sp>
      <p:pic>
        <p:nvPicPr>
          <p:cNvPr id="1030" name="Picture 6" descr="http://crisismanagement.tony-ridley.com/wp-content/uploads/2012/05/Crisis-Management-and-Leadership-Training.Tony-Ridley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1" y="3353692"/>
            <a:ext cx="3672407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iningriskmanagement.files.wordpress.com/2011/11/risk-magnifying-glas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27" y="1787021"/>
            <a:ext cx="1831316" cy="15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02502" y="3110230"/>
            <a:ext cx="37269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Identificazione</a:t>
            </a:r>
            <a:r>
              <a:rPr lang="it-IT" sz="2400" dirty="0" smtClean="0"/>
              <a:t> dei Rischi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11960" y="3713258"/>
            <a:ext cx="405102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Analisi e Valutazione (quantitativa e qualitativa) in base </a:t>
            </a:r>
          </a:p>
          <a:p>
            <a:pPr algn="ctr"/>
            <a:r>
              <a:rPr lang="it-IT" sz="2400" b="1" dirty="0" smtClean="0"/>
              <a:t>all’IMPATTO SUL BUSINESS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4804" y="1711657"/>
            <a:ext cx="37269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Identificazione</a:t>
            </a:r>
            <a:r>
              <a:rPr lang="it-IT" sz="2400" dirty="0" smtClean="0"/>
              <a:t> degli Ambiti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835696" y="2420412"/>
            <a:ext cx="37269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Identificazione</a:t>
            </a:r>
            <a:r>
              <a:rPr lang="it-IT" sz="2400" dirty="0" smtClean="0"/>
              <a:t> degli Asset</a:t>
            </a:r>
            <a:endParaRPr lang="it-IT" sz="2400" dirty="0"/>
          </a:p>
        </p:txBody>
      </p:sp>
      <p:pic>
        <p:nvPicPr>
          <p:cNvPr id="12" name="Picture 14" descr="http://www.draxelrad.com/wp-content/uploads/2011/09/Domino-Eff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96" y="5363787"/>
            <a:ext cx="2409754" cy="16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28625" y="1071563"/>
            <a:ext cx="82153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0850" indent="-450850">
              <a:buClr>
                <a:srgbClr val="CC0000"/>
              </a:buClr>
              <a:buFont typeface="Century Gothic" pitchFamily="34" charset="0"/>
              <a:buChar char="►"/>
            </a:pPr>
            <a:r>
              <a:rPr lang="it-IT" sz="2800" dirty="0">
                <a:latin typeface="Calibri" pitchFamily="34" charset="0"/>
              </a:rPr>
              <a:t>Non è possibile prendere decisioni razionali se un’impresa non si interroga sul suo atteggiamento di fronte ai rischi aziendali</a:t>
            </a:r>
            <a:endParaRPr lang="it-IT" sz="2800" dirty="0">
              <a:latin typeface="Calibri" pitchFamily="34" charset="0"/>
              <a:cs typeface="Arial" charset="0"/>
            </a:endParaRPr>
          </a:p>
        </p:txBody>
      </p:sp>
      <p:grpSp>
        <p:nvGrpSpPr>
          <p:cNvPr id="18437" name="Gruppo 14"/>
          <p:cNvGrpSpPr>
            <a:grpSpLocks/>
          </p:cNvGrpSpPr>
          <p:nvPr/>
        </p:nvGrpSpPr>
        <p:grpSpPr bwMode="auto">
          <a:xfrm>
            <a:off x="2428875" y="2714625"/>
            <a:ext cx="3948113" cy="3814763"/>
            <a:chOff x="2052638" y="1828800"/>
            <a:chExt cx="4271962" cy="4144963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667000" y="1828800"/>
              <a:ext cx="1828800" cy="1828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200">
                  <a:solidFill>
                    <a:schemeClr val="bg1"/>
                  </a:solidFill>
                  <a:latin typeface="Calibri" pitchFamily="34" charset="0"/>
                </a:rPr>
                <a:t>Mitigare il</a:t>
              </a:r>
              <a:br>
                <a:rPr lang="it-IT" sz="22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it-IT" sz="2200">
                  <a:solidFill>
                    <a:schemeClr val="bg1"/>
                  </a:solidFill>
                  <a:latin typeface="Calibri" pitchFamily="34" charset="0"/>
                </a:rPr>
                <a:t>rischio</a:t>
              </a:r>
            </a:p>
          </p:txBody>
        </p:sp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4495800" y="1828800"/>
              <a:ext cx="1828800" cy="18288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200">
                  <a:solidFill>
                    <a:schemeClr val="bg1"/>
                  </a:solidFill>
                  <a:latin typeface="Calibri" pitchFamily="34" charset="0"/>
                </a:rPr>
                <a:t>Evitare</a:t>
              </a:r>
              <a:br>
                <a:rPr lang="it-IT" sz="22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it-IT" sz="2200">
                  <a:solidFill>
                    <a:schemeClr val="bg1"/>
                  </a:solidFill>
                  <a:latin typeface="Calibri" pitchFamily="34" charset="0"/>
                </a:rPr>
                <a:t> il rischio</a:t>
              </a:r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2667000" y="3657600"/>
              <a:ext cx="1828800" cy="1828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200">
                  <a:latin typeface="Calibri" pitchFamily="34" charset="0"/>
                </a:rPr>
                <a:t>Accettare</a:t>
              </a:r>
              <a:br>
                <a:rPr lang="it-IT" sz="2200">
                  <a:latin typeface="Calibri" pitchFamily="34" charset="0"/>
                </a:rPr>
              </a:br>
              <a:r>
                <a:rPr lang="it-IT" sz="2200">
                  <a:latin typeface="Calibri" pitchFamily="34" charset="0"/>
                </a:rPr>
                <a:t>i rischi</a:t>
              </a:r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>
              <a:off x="4495800" y="3657600"/>
              <a:ext cx="1828800" cy="1828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200">
                  <a:latin typeface="Calibri" pitchFamily="34" charset="0"/>
                </a:rPr>
                <a:t>Condividere</a:t>
              </a:r>
              <a:br>
                <a:rPr lang="it-IT" sz="2200">
                  <a:latin typeface="Calibri" pitchFamily="34" charset="0"/>
                </a:rPr>
              </a:br>
              <a:r>
                <a:rPr lang="it-IT" sz="2200">
                  <a:latin typeface="Calibri" pitchFamily="34" charset="0"/>
                </a:rPr>
                <a:t>o trasferire</a:t>
              </a:r>
              <a:br>
                <a:rPr lang="it-IT" sz="2200">
                  <a:latin typeface="Calibri" pitchFamily="34" charset="0"/>
                </a:rPr>
              </a:br>
              <a:r>
                <a:rPr lang="it-IT" sz="2200">
                  <a:latin typeface="Calibri" pitchFamily="34" charset="0"/>
                </a:rPr>
                <a:t>il rischio</a:t>
              </a:r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>
              <a:off x="2667000" y="56388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3032125" y="5635625"/>
              <a:ext cx="2470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600">
                  <a:latin typeface="Calibri" pitchFamily="34" charset="0"/>
                </a:rPr>
                <a:t>Severità o costo dell’evento</a:t>
              </a:r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 flipV="1">
              <a:off x="2514600" y="1828800"/>
              <a:ext cx="0" cy="365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445" name="Text Box 10"/>
            <p:cNvSpPr txBox="1">
              <a:spLocks noChangeArrowheads="1"/>
            </p:cNvSpPr>
            <p:nvPr/>
          </p:nvSpPr>
          <p:spPr bwMode="auto">
            <a:xfrm rot="-5400000">
              <a:off x="679451" y="3490912"/>
              <a:ext cx="30861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600">
                  <a:latin typeface="Calibri" pitchFamily="34" charset="0"/>
                </a:rPr>
                <a:t>Probabilità o frequenza dell’evento</a:t>
              </a: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Risk Management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9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723</Words>
  <Application>Microsoft Office PowerPoint</Application>
  <PresentationFormat>Presentazione su schermo (4:3)</PresentationFormat>
  <Paragraphs>135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Tema di Office</vt:lpstr>
      <vt:lpstr>RISK MANAGEMENT NELLA LOGISTICA  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Il Risk Assessment</vt:lpstr>
      <vt:lpstr>Risk Management</vt:lpstr>
      <vt:lpstr>Risk Management</vt:lpstr>
      <vt:lpstr>Identificazione ed Attuazione delle Misure</vt:lpstr>
      <vt:lpstr>Dinamicità del modello</vt:lpstr>
      <vt:lpstr>Il Progetto</vt:lpstr>
      <vt:lpstr>Il Progetto (II)</vt:lpstr>
      <vt:lpstr>Vantaggi</vt:lpstr>
      <vt:lpstr>Grazie per l’attenzione</vt:lpstr>
    </vt:vector>
  </TitlesOfParts>
  <Company>EOS srl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codice della Privacy (D. Lgs 196/03) ed i più recenti Provvedimenti</dc:title>
  <dc:creator>Vincenzo De Carlo</dc:creator>
  <cp:lastModifiedBy>Vincenzo De Carlo</cp:lastModifiedBy>
  <cp:revision>301</cp:revision>
  <dcterms:created xsi:type="dcterms:W3CDTF">2011-04-28T13:55:27Z</dcterms:created>
  <dcterms:modified xsi:type="dcterms:W3CDTF">2014-11-27T11:44:41Z</dcterms:modified>
</cp:coreProperties>
</file>