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0071100" cy="7556500"/>
  <p:notesSz cx="6858000" cy="9144000"/>
  <p:defaultTextStyle>
    <a:lvl1pPr defTabSz="449262">
      <a:lnSpc>
        <a:spcPct val="93000"/>
      </a:lnSpc>
      <a:defRPr>
        <a:latin typeface="+mj-lt"/>
        <a:ea typeface="+mj-ea"/>
        <a:cs typeface="+mj-cs"/>
        <a:sym typeface="Helvetica"/>
      </a:defRPr>
    </a:lvl1pPr>
    <a:lvl2pPr defTabSz="449262">
      <a:lnSpc>
        <a:spcPct val="93000"/>
      </a:lnSpc>
      <a:defRPr>
        <a:latin typeface="+mj-lt"/>
        <a:ea typeface="+mj-ea"/>
        <a:cs typeface="+mj-cs"/>
        <a:sym typeface="Helvetica"/>
      </a:defRPr>
    </a:lvl2pPr>
    <a:lvl3pPr defTabSz="449262">
      <a:lnSpc>
        <a:spcPct val="93000"/>
      </a:lnSpc>
      <a:defRPr>
        <a:latin typeface="+mj-lt"/>
        <a:ea typeface="+mj-ea"/>
        <a:cs typeface="+mj-cs"/>
        <a:sym typeface="Helvetica"/>
      </a:defRPr>
    </a:lvl3pPr>
    <a:lvl4pPr defTabSz="449262">
      <a:lnSpc>
        <a:spcPct val="93000"/>
      </a:lnSpc>
      <a:defRPr>
        <a:latin typeface="+mj-lt"/>
        <a:ea typeface="+mj-ea"/>
        <a:cs typeface="+mj-cs"/>
        <a:sym typeface="Helvetica"/>
      </a:defRPr>
    </a:lvl4pPr>
    <a:lvl5pPr defTabSz="449262">
      <a:lnSpc>
        <a:spcPct val="93000"/>
      </a:lnSpc>
      <a:defRPr>
        <a:latin typeface="+mj-lt"/>
        <a:ea typeface="+mj-ea"/>
        <a:cs typeface="+mj-cs"/>
        <a:sym typeface="Helvetica"/>
      </a:defRPr>
    </a:lvl5pPr>
    <a:lvl6pPr defTabSz="449262">
      <a:lnSpc>
        <a:spcPct val="93000"/>
      </a:lnSpc>
      <a:defRPr>
        <a:latin typeface="+mj-lt"/>
        <a:ea typeface="+mj-ea"/>
        <a:cs typeface="+mj-cs"/>
        <a:sym typeface="Helvetica"/>
      </a:defRPr>
    </a:lvl6pPr>
    <a:lvl7pPr defTabSz="449262">
      <a:lnSpc>
        <a:spcPct val="93000"/>
      </a:lnSpc>
      <a:defRPr>
        <a:latin typeface="+mj-lt"/>
        <a:ea typeface="+mj-ea"/>
        <a:cs typeface="+mj-cs"/>
        <a:sym typeface="Helvetica"/>
      </a:defRPr>
    </a:lvl7pPr>
    <a:lvl8pPr defTabSz="449262">
      <a:lnSpc>
        <a:spcPct val="93000"/>
      </a:lnSpc>
      <a:defRPr>
        <a:latin typeface="+mj-lt"/>
        <a:ea typeface="+mj-ea"/>
        <a:cs typeface="+mj-cs"/>
        <a:sym typeface="Helvetica"/>
      </a:defRPr>
    </a:lvl8pPr>
    <a:lvl9pPr defTabSz="449262">
      <a:lnSpc>
        <a:spcPct val="93000"/>
      </a:lnSpc>
      <a:defRPr>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b="def" i="def"/>
      <a:tcStyle>
        <a:tcBdr/>
        <a:fill>
          <a:solidFill>
            <a:srgbClr val="E6F6E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DBDB"/>
          </a:solidFill>
        </a:fill>
      </a:tcStyle>
    </a:wholeTbl>
    <a:band2H>
      <a:tcTxStyle b="def" i="def"/>
      <a:tcStyle>
        <a:tcBdr/>
        <a:fill>
          <a:solidFill>
            <a:srgbClr val="EEEEEE"/>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8F8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8F8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8F8F"/>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b="def" i="def"/>
      <a:tcStyle>
        <a:tcBdr/>
        <a:fill>
          <a:solidFill>
            <a:srgbClr val="E7E7F3"/>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
          <p:cNvSpPr/>
          <p:nvPr>
            <p:ph type="sldImg"/>
          </p:nvPr>
        </p:nvSpPr>
        <p:spPr>
          <a:xfrm>
            <a:off x="1143000" y="685800"/>
            <a:ext cx="4572000" cy="3429000"/>
          </a:xfrm>
          <a:prstGeom prst="rect">
            <a:avLst/>
          </a:prstGeom>
        </p:spPr>
        <p:txBody>
          <a:bodyPr/>
          <a:lstStyle/>
          <a:p>
            <a:pPr lvl="0"/>
          </a:p>
        </p:txBody>
      </p:sp>
      <p:sp>
        <p:nvSpPr>
          <p:cNvPr id="12" name="Shape 1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6" name="Shape 6"/>
          <p:cNvSpPr/>
          <p:nvPr>
            <p:ph type="sldNum" sz="quarter" idx="2"/>
          </p:nvPr>
        </p:nvSpPr>
        <p:spPr>
          <a:prstGeom prst="rect">
            <a:avLst/>
          </a:prstGeom>
        </p:spPr>
        <p:txBody>
          <a:bodyPr/>
          <a:lstStyle>
            <a:lvl1pPr>
              <a:tabLst>
                <a:tab pos="723900" algn="l"/>
                <a:tab pos="1447800" algn="l"/>
                <a:tab pos="2171700" algn="l"/>
              </a:tabLst>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8" name="Shape 8"/>
          <p:cNvSpPr/>
          <p:nvPr>
            <p:ph type="sldNum" sz="quarter" idx="2"/>
          </p:nvPr>
        </p:nvSpPr>
        <p:spPr>
          <a:prstGeom prst="rect">
            <a:avLst/>
          </a:prstGeom>
        </p:spPr>
        <p:txBody>
          <a:bodyPr/>
          <a:lstStyle>
            <a:lvl1pPr>
              <a:tabLst>
                <a:tab pos="723900" algn="l"/>
                <a:tab pos="1447800" algn="l"/>
                <a:tab pos="2171700" algn="l"/>
              </a:tabLst>
            </a:lvl1pPr>
          </a:lstStyle>
          <a:p>
            <a:pPr lvl="0"/>
            <a:fld id="{86CB4B4D-7CA3-9044-876B-883B54F8677D}" type="slidenum"/>
          </a:p>
        </p:txBody>
      </p:sp>
      <p:sp>
        <p:nvSpPr>
          <p:cNvPr id="9" name="Shape 9"/>
          <p:cNvSpPr/>
          <p:nvPr>
            <p:ph type="title"/>
          </p:nvPr>
        </p:nvSpPr>
        <p:spPr>
          <a:prstGeom prst="rect">
            <a:avLst/>
          </a:prstGeom>
        </p:spPr>
        <p:txBody>
          <a:bodyPr/>
          <a:lstStyle/>
          <a:p>
            <a:pPr lvl="0">
              <a:defRPr sz="1800"/>
            </a:pPr>
            <a:r>
              <a:rPr sz="4400"/>
              <a:t>Titolo Testo</a:t>
            </a:r>
          </a:p>
        </p:txBody>
      </p:sp>
      <p:sp>
        <p:nvSpPr>
          <p:cNvPr id="10" name="Shape 10"/>
          <p:cNvSpPr/>
          <p:nvPr>
            <p:ph type="body" idx="1"/>
          </p:nvPr>
        </p:nvSpPr>
        <p:spPr>
          <a:prstGeom prst="rect">
            <a:avLst/>
          </a:prstGeom>
        </p:spPr>
        <p:txBody>
          <a:body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sldNum" sz="quarter" idx="2"/>
          </p:nvPr>
        </p:nvSpPr>
        <p:spPr>
          <a:xfrm>
            <a:off x="7227885" y="6886575"/>
            <a:ext cx="2346328" cy="195647"/>
          </a:xfrm>
          <a:prstGeom prst="rect">
            <a:avLst/>
          </a:prstGeom>
          <a:ln w="12700">
            <a:miter lim="400000"/>
          </a:ln>
        </p:spPr>
        <p:txBody>
          <a:bodyPr lIns="0" tIns="0" rIns="0" bIns="0">
            <a:spAutoFit/>
          </a:bodyPr>
          <a:lstStyle>
            <a:lvl1pPr algn="r">
              <a:tabLst>
                <a:tab pos="723900" algn="l"/>
                <a:tab pos="1447800" algn="l"/>
                <a:tab pos="2171700" algn="l"/>
              </a:tabLst>
              <a:defRPr sz="1400">
                <a:latin typeface="Times New Roman"/>
                <a:ea typeface="Times New Roman"/>
                <a:cs typeface="Times New Roman"/>
                <a:sym typeface="Times New Roman"/>
              </a:defRPr>
            </a:lvl1pPr>
          </a:lstStyle>
          <a:p>
            <a:pPr lvl="0"/>
            <a:fld id="{86CB4B4D-7CA3-9044-876B-883B54F8677D}" type="slidenum"/>
          </a:p>
        </p:txBody>
      </p:sp>
      <p:sp>
        <p:nvSpPr>
          <p:cNvPr id="3" name="Shape 3"/>
          <p:cNvSpPr/>
          <p:nvPr>
            <p:ph type="title"/>
          </p:nvPr>
        </p:nvSpPr>
        <p:spPr>
          <a:xfrm>
            <a:off x="503237" y="95250"/>
            <a:ext cx="9069390" cy="16732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4400"/>
              <a:t>Titolo Testo</a:t>
            </a:r>
          </a:p>
        </p:txBody>
      </p:sp>
      <p:sp>
        <p:nvSpPr>
          <p:cNvPr id="4" name="Shape 4"/>
          <p:cNvSpPr/>
          <p:nvPr>
            <p:ph type="body" idx="1"/>
          </p:nvPr>
        </p:nvSpPr>
        <p:spPr>
          <a:xfrm>
            <a:off x="503237" y="1768475"/>
            <a:ext cx="9069390" cy="578802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Lst>
  <p:transition spd="med" advClick="1"/>
  <p:txStyles>
    <p:titleStyle>
      <a:lvl1pPr algn="ctr" defTabSz="449262">
        <a:lnSpc>
          <a:spcPct val="93000"/>
        </a:lnSpc>
        <a:defRPr sz="4400">
          <a:latin typeface="Arial"/>
          <a:ea typeface="Arial"/>
          <a:cs typeface="Arial"/>
          <a:sym typeface="Arial"/>
        </a:defRPr>
      </a:lvl1pPr>
      <a:lvl2pPr algn="ctr" defTabSz="449262">
        <a:lnSpc>
          <a:spcPct val="93000"/>
        </a:lnSpc>
        <a:defRPr sz="4400">
          <a:latin typeface="Arial"/>
          <a:ea typeface="Arial"/>
          <a:cs typeface="Arial"/>
          <a:sym typeface="Arial"/>
        </a:defRPr>
      </a:lvl2pPr>
      <a:lvl3pPr algn="ctr" defTabSz="449262">
        <a:lnSpc>
          <a:spcPct val="93000"/>
        </a:lnSpc>
        <a:defRPr sz="4400">
          <a:latin typeface="Arial"/>
          <a:ea typeface="Arial"/>
          <a:cs typeface="Arial"/>
          <a:sym typeface="Arial"/>
        </a:defRPr>
      </a:lvl3pPr>
      <a:lvl4pPr algn="ctr" defTabSz="449262">
        <a:lnSpc>
          <a:spcPct val="93000"/>
        </a:lnSpc>
        <a:defRPr sz="4400">
          <a:latin typeface="Arial"/>
          <a:ea typeface="Arial"/>
          <a:cs typeface="Arial"/>
          <a:sym typeface="Arial"/>
        </a:defRPr>
      </a:lvl4pPr>
      <a:lvl5pPr algn="ctr" defTabSz="449262">
        <a:lnSpc>
          <a:spcPct val="93000"/>
        </a:lnSpc>
        <a:defRPr sz="4400">
          <a:latin typeface="Arial"/>
          <a:ea typeface="Arial"/>
          <a:cs typeface="Arial"/>
          <a:sym typeface="Arial"/>
        </a:defRPr>
      </a:lvl5pPr>
      <a:lvl6pPr algn="ctr" defTabSz="449262">
        <a:lnSpc>
          <a:spcPct val="93000"/>
        </a:lnSpc>
        <a:defRPr sz="4400">
          <a:latin typeface="Arial"/>
          <a:ea typeface="Arial"/>
          <a:cs typeface="Arial"/>
          <a:sym typeface="Arial"/>
        </a:defRPr>
      </a:lvl6pPr>
      <a:lvl7pPr algn="ctr" defTabSz="449262">
        <a:lnSpc>
          <a:spcPct val="93000"/>
        </a:lnSpc>
        <a:defRPr sz="4400">
          <a:latin typeface="Arial"/>
          <a:ea typeface="Arial"/>
          <a:cs typeface="Arial"/>
          <a:sym typeface="Arial"/>
        </a:defRPr>
      </a:lvl7pPr>
      <a:lvl8pPr algn="ctr" defTabSz="449262">
        <a:lnSpc>
          <a:spcPct val="93000"/>
        </a:lnSpc>
        <a:defRPr sz="4400">
          <a:latin typeface="Arial"/>
          <a:ea typeface="Arial"/>
          <a:cs typeface="Arial"/>
          <a:sym typeface="Arial"/>
        </a:defRPr>
      </a:lvl8pPr>
      <a:lvl9pPr algn="ctr" defTabSz="449262">
        <a:lnSpc>
          <a:spcPct val="93000"/>
        </a:lnSpc>
        <a:defRPr sz="4400">
          <a:latin typeface="Arial"/>
          <a:ea typeface="Arial"/>
          <a:cs typeface="Arial"/>
          <a:sym typeface="Arial"/>
        </a:defRPr>
      </a:lvl9pPr>
    </p:titleStyle>
    <p:bodyStyle>
      <a:lvl1pPr marL="342900" indent="-342900" defTabSz="449262">
        <a:lnSpc>
          <a:spcPct val="93000"/>
        </a:lnSpc>
        <a:spcBef>
          <a:spcPts val="1400"/>
        </a:spcBef>
        <a:defRPr sz="3200">
          <a:latin typeface="Arial"/>
          <a:ea typeface="Arial"/>
          <a:cs typeface="Arial"/>
          <a:sym typeface="Arial"/>
        </a:defRPr>
      </a:lvl1pPr>
      <a:lvl2pPr marL="342900" defTabSz="449262">
        <a:lnSpc>
          <a:spcPct val="93000"/>
        </a:lnSpc>
        <a:spcBef>
          <a:spcPts val="1400"/>
        </a:spcBef>
        <a:defRPr sz="3200">
          <a:latin typeface="Arial"/>
          <a:ea typeface="Arial"/>
          <a:cs typeface="Arial"/>
          <a:sym typeface="Arial"/>
        </a:defRPr>
      </a:lvl2pPr>
      <a:lvl3pPr marL="342900" defTabSz="449262">
        <a:lnSpc>
          <a:spcPct val="93000"/>
        </a:lnSpc>
        <a:spcBef>
          <a:spcPts val="1400"/>
        </a:spcBef>
        <a:defRPr sz="3200">
          <a:latin typeface="Arial"/>
          <a:ea typeface="Arial"/>
          <a:cs typeface="Arial"/>
          <a:sym typeface="Arial"/>
        </a:defRPr>
      </a:lvl3pPr>
      <a:lvl4pPr marL="342900" defTabSz="449262">
        <a:lnSpc>
          <a:spcPct val="93000"/>
        </a:lnSpc>
        <a:spcBef>
          <a:spcPts val="1400"/>
        </a:spcBef>
        <a:defRPr sz="3200">
          <a:latin typeface="Arial"/>
          <a:ea typeface="Arial"/>
          <a:cs typeface="Arial"/>
          <a:sym typeface="Arial"/>
        </a:defRPr>
      </a:lvl4pPr>
      <a:lvl5pPr marL="342900" defTabSz="449262">
        <a:lnSpc>
          <a:spcPct val="93000"/>
        </a:lnSpc>
        <a:spcBef>
          <a:spcPts val="1400"/>
        </a:spcBef>
        <a:defRPr sz="3200">
          <a:latin typeface="Arial"/>
          <a:ea typeface="Arial"/>
          <a:cs typeface="Arial"/>
          <a:sym typeface="Arial"/>
        </a:defRPr>
      </a:lvl5pPr>
      <a:lvl6pPr marL="342900" defTabSz="449262">
        <a:lnSpc>
          <a:spcPct val="93000"/>
        </a:lnSpc>
        <a:spcBef>
          <a:spcPts val="1400"/>
        </a:spcBef>
        <a:defRPr sz="3200">
          <a:latin typeface="Arial"/>
          <a:ea typeface="Arial"/>
          <a:cs typeface="Arial"/>
          <a:sym typeface="Arial"/>
        </a:defRPr>
      </a:lvl6pPr>
      <a:lvl7pPr marL="342900" defTabSz="449262">
        <a:lnSpc>
          <a:spcPct val="93000"/>
        </a:lnSpc>
        <a:spcBef>
          <a:spcPts val="1400"/>
        </a:spcBef>
        <a:defRPr sz="3200">
          <a:latin typeface="Arial"/>
          <a:ea typeface="Arial"/>
          <a:cs typeface="Arial"/>
          <a:sym typeface="Arial"/>
        </a:defRPr>
      </a:lvl7pPr>
      <a:lvl8pPr marL="342900" defTabSz="449262">
        <a:lnSpc>
          <a:spcPct val="93000"/>
        </a:lnSpc>
        <a:spcBef>
          <a:spcPts val="1400"/>
        </a:spcBef>
        <a:defRPr sz="3200">
          <a:latin typeface="Arial"/>
          <a:ea typeface="Arial"/>
          <a:cs typeface="Arial"/>
          <a:sym typeface="Arial"/>
        </a:defRPr>
      </a:lvl8pPr>
      <a:lvl9pPr marL="342900" defTabSz="449262">
        <a:lnSpc>
          <a:spcPct val="93000"/>
        </a:lnSpc>
        <a:spcBef>
          <a:spcPts val="1400"/>
        </a:spcBef>
        <a:defRPr sz="3200">
          <a:latin typeface="Arial"/>
          <a:ea typeface="Arial"/>
          <a:cs typeface="Arial"/>
          <a:sym typeface="Arial"/>
        </a:defRPr>
      </a:lvl9pPr>
    </p:bodyStyle>
    <p:otherStyle>
      <a:lvl1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1pPr>
      <a:lvl2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2pPr>
      <a:lvl3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3pPr>
      <a:lvl4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4pPr>
      <a:lvl5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5pPr>
      <a:lvl6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6pPr>
      <a:lvl7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7pPr>
      <a:lvl8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8pPr>
      <a:lvl9pPr algn="r" defTabSz="449262">
        <a:lnSpc>
          <a:spcPct val="93000"/>
        </a:lnSpc>
        <a:tabLst>
          <a:tab pos="723900" algn="l"/>
          <a:tab pos="1447800" algn="l"/>
          <a:tab pos="2171700" algn="l"/>
        </a:tabLst>
        <a:defRPr sz="1400">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3.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6.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7.jpeg"/><Relationship Id="rId4" Type="http://schemas.openxmlformats.org/officeDocument/2006/relationships/image" Target="../media/image8.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2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31.png"/><Relationship Id="rId5" Type="http://schemas.openxmlformats.org/officeDocument/2006/relationships/image" Target="../media/image3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33.png"/><Relationship Id="rId5" Type="http://schemas.openxmlformats.org/officeDocument/2006/relationships/image" Target="../media/image3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4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45.png"/><Relationship Id="rId7" Type="http://schemas.openxmlformats.org/officeDocument/2006/relationships/image" Target="../media/image12.jpeg"/><Relationship Id="rId8"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png"/><Relationship Id="rId4" Type="http://schemas.openxmlformats.org/officeDocument/2006/relationships/image" Target="../media/image13.jpeg"/><Relationship Id="rId5"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png"/><Relationship Id="rId4" Type="http://schemas.openxmlformats.org/officeDocument/2006/relationships/image" Target="../media/image46.png"/><Relationship Id="rId5"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1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nvSpPr>
        <p:spPr>
          <a:xfrm>
            <a:off x="-144463" y="6877346"/>
            <a:ext cx="6714201" cy="1077618"/>
          </a:xfrm>
          <a:prstGeom prst="roundRect">
            <a:avLst>
              <a:gd name="adj" fmla="val 20035"/>
            </a:avLst>
          </a:prstGeom>
          <a:solidFill>
            <a:srgbClr val="FFFFFF"/>
          </a:solidFill>
          <a:ln>
            <a:solidFill>
              <a:srgbClr val="FFFFFF"/>
            </a:solidFill>
            <a:round/>
          </a:ln>
        </p:spPr>
        <p:txBody>
          <a:bodyPr lIns="0" tIns="0" rIns="0" bIns="0" anchor="ctr"/>
          <a:lstStyle/>
          <a:p>
            <a:pPr lvl="0">
              <a:defRPr>
                <a:latin typeface="Arial"/>
                <a:ea typeface="Arial"/>
                <a:cs typeface="Arial"/>
                <a:sym typeface="Arial"/>
              </a:defRPr>
            </a:pPr>
          </a:p>
        </p:txBody>
      </p:sp>
      <p:pic>
        <p:nvPicPr>
          <p:cNvPr id="15" name="image1.png"/>
          <p:cNvPicPr/>
          <p:nvPr/>
        </p:nvPicPr>
        <p:blipFill>
          <a:blip r:embed="rId3">
            <a:extLst/>
          </a:blip>
          <a:stretch>
            <a:fillRect/>
          </a:stretch>
        </p:blipFill>
        <p:spPr>
          <a:xfrm>
            <a:off x="5522745" y="6967534"/>
            <a:ext cx="969903" cy="504828"/>
          </a:xfrm>
          <a:prstGeom prst="rect">
            <a:avLst/>
          </a:prstGeom>
          <a:ln w="12700">
            <a:miter lim="400000"/>
          </a:ln>
        </p:spPr>
      </p:pic>
      <p:sp>
        <p:nvSpPr>
          <p:cNvPr id="16" name="Shape 16"/>
          <p:cNvSpPr/>
          <p:nvPr/>
        </p:nvSpPr>
        <p:spPr>
          <a:xfrm>
            <a:off x="-1655765" y="4757737"/>
            <a:ext cx="5534030" cy="936628"/>
          </a:xfrm>
          <a:prstGeom prst="roundRect">
            <a:avLst>
              <a:gd name="adj" fmla="val 16667"/>
            </a:avLst>
          </a:prstGeom>
          <a:solidFill>
            <a:srgbClr val="FFFFFF"/>
          </a:solidFill>
          <a:ln>
            <a:solidFill>
              <a:srgbClr val="FFFFFF"/>
            </a:solidFill>
            <a:round/>
          </a:ln>
        </p:spPr>
        <p:txBody>
          <a:bodyPr lIns="0" tIns="0" rIns="0" bIns="0" anchor="ctr"/>
          <a:lstStyle/>
          <a:p>
            <a:pPr lvl="0">
              <a:defRPr>
                <a:latin typeface="Arial"/>
                <a:ea typeface="Arial"/>
                <a:cs typeface="Arial"/>
                <a:sym typeface="Arial"/>
              </a:defRPr>
            </a:pPr>
          </a:p>
        </p:txBody>
      </p:sp>
      <p:sp>
        <p:nvSpPr>
          <p:cNvPr id="17" name="Shape 17"/>
          <p:cNvSpPr/>
          <p:nvPr/>
        </p:nvSpPr>
        <p:spPr>
          <a:xfrm>
            <a:off x="2155825" y="1862958"/>
            <a:ext cx="3838575" cy="197878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lvl="0" algn="ctr">
              <a:tabLst>
                <a:tab pos="723900" algn="l"/>
                <a:tab pos="1447800" algn="l"/>
                <a:tab pos="2171700" algn="l"/>
                <a:tab pos="2895600" algn="l"/>
                <a:tab pos="3619500" algn="l"/>
                <a:tab pos="4343400" algn="l"/>
              </a:tabLst>
            </a:pPr>
            <a:r>
              <a:rPr sz="4100">
                <a:latin typeface="Arial Bold"/>
                <a:ea typeface="Arial Bold"/>
                <a:cs typeface="Arial Bold"/>
                <a:sym typeface="Arial Bold"/>
              </a:rPr>
              <a:t>ARALD</a:t>
            </a:r>
            <a:endParaRPr sz="3200">
              <a:latin typeface="Arial Bold"/>
              <a:ea typeface="Arial Bold"/>
              <a:cs typeface="Arial Bold"/>
              <a:sym typeface="Arial Bold"/>
            </a:endParaRPr>
          </a:p>
          <a:p>
            <a:pPr lvl="0" algn="ctr">
              <a:tabLst>
                <a:tab pos="723900" algn="l"/>
                <a:tab pos="1447800" algn="l"/>
                <a:tab pos="2171700" algn="l"/>
                <a:tab pos="2895600" algn="l"/>
                <a:tab pos="3619500" algn="l"/>
                <a:tab pos="4343400" algn="l"/>
              </a:tabLst>
            </a:pPr>
            <a:r>
              <a:rPr sz="3200">
                <a:latin typeface="Arial Bold"/>
                <a:ea typeface="Arial Bold"/>
                <a:cs typeface="Arial Bold"/>
                <a:sym typeface="Arial Bold"/>
              </a:rPr>
              <a:t>Augmented Reality Applications in Logistic Domain</a:t>
            </a:r>
          </a:p>
        </p:txBody>
      </p:sp>
      <p:pic>
        <p:nvPicPr>
          <p:cNvPr id="18" name="image3.jpeg"/>
          <p:cNvPicPr/>
          <p:nvPr/>
        </p:nvPicPr>
        <p:blipFill>
          <a:blip r:embed="rId4">
            <a:extLst/>
          </a:blip>
          <a:srcRect l="9973" t="0" r="9973" b="0"/>
          <a:stretch>
            <a:fillRect/>
          </a:stretch>
        </p:blipFill>
        <p:spPr>
          <a:xfrm>
            <a:off x="1480145" y="6967535"/>
            <a:ext cx="970238" cy="505004"/>
          </a:xfrm>
          <a:prstGeom prst="rect">
            <a:avLst/>
          </a:prstGeom>
          <a:ln w="12700">
            <a:miter lim="400000"/>
          </a:ln>
        </p:spPr>
      </p:pic>
      <p:sp>
        <p:nvSpPr>
          <p:cNvPr id="19" name="Shape 19"/>
          <p:cNvSpPr/>
          <p:nvPr/>
        </p:nvSpPr>
        <p:spPr>
          <a:xfrm>
            <a:off x="-930278" y="4997746"/>
            <a:ext cx="5543554" cy="4566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tabLst>
                <a:tab pos="723900" algn="l"/>
                <a:tab pos="1447800" algn="l"/>
                <a:tab pos="2171700" algn="l"/>
                <a:tab pos="2895600" algn="l"/>
                <a:tab pos="3619500" algn="l"/>
                <a:tab pos="4343400" algn="l"/>
                <a:tab pos="5067300" algn="l"/>
              </a:tabLst>
              <a:defRPr sz="3200">
                <a:solidFill>
                  <a:srgbClr val="669999"/>
                </a:solidFill>
                <a:latin typeface="Arial"/>
                <a:ea typeface="Arial"/>
                <a:cs typeface="Arial"/>
                <a:sym typeface="Arial"/>
              </a:defRPr>
            </a:lvl1pPr>
          </a:lstStyle>
          <a:p>
            <a:pPr lvl="0">
              <a:defRPr sz="1800">
                <a:solidFill>
                  <a:srgbClr val="000000"/>
                </a:solidFill>
              </a:defRPr>
            </a:pPr>
            <a:r>
              <a:rPr sz="3200">
                <a:solidFill>
                  <a:srgbClr val="669999"/>
                </a:solidFill>
              </a:rPr>
              <a:t>Progetto di ricerca</a:t>
            </a:r>
          </a:p>
        </p:txBody>
      </p:sp>
      <p:pic>
        <p:nvPicPr>
          <p:cNvPr id="20" name="image2.png"/>
          <p:cNvPicPr/>
          <p:nvPr/>
        </p:nvPicPr>
        <p:blipFill>
          <a:blip r:embed="rId5">
            <a:extLst/>
          </a:blip>
          <a:stretch>
            <a:fillRect/>
          </a:stretch>
        </p:blipFill>
        <p:spPr>
          <a:xfrm>
            <a:off x="76199" y="6985000"/>
            <a:ext cx="1270001" cy="469900"/>
          </a:xfrm>
          <a:prstGeom prst="rect">
            <a:avLst/>
          </a:prstGeom>
          <a:ln w="12700">
            <a:miter lim="400000"/>
          </a:ln>
        </p:spPr>
      </p:pic>
      <p:pic>
        <p:nvPicPr>
          <p:cNvPr id="21" name="image4.png"/>
          <p:cNvPicPr/>
          <p:nvPr/>
        </p:nvPicPr>
        <p:blipFill>
          <a:blip r:embed="rId6">
            <a:extLst/>
          </a:blip>
          <a:stretch>
            <a:fillRect/>
          </a:stretch>
        </p:blipFill>
        <p:spPr>
          <a:xfrm>
            <a:off x="2710274" y="7143748"/>
            <a:ext cx="1270003" cy="279401"/>
          </a:xfrm>
          <a:prstGeom prst="rect">
            <a:avLst/>
          </a:prstGeom>
          <a:ln w="12700">
            <a:miter lim="400000"/>
          </a:ln>
        </p:spPr>
      </p:pic>
      <p:pic>
        <p:nvPicPr>
          <p:cNvPr id="22" name="image5.png"/>
          <p:cNvPicPr/>
          <p:nvPr/>
        </p:nvPicPr>
        <p:blipFill>
          <a:blip r:embed="rId7">
            <a:extLst/>
          </a:blip>
          <a:stretch>
            <a:fillRect/>
          </a:stretch>
        </p:blipFill>
        <p:spPr>
          <a:xfrm>
            <a:off x="4114220" y="6953248"/>
            <a:ext cx="1270003" cy="533401"/>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tabLst>
                <a:tab pos="723900" algn="l"/>
                <a:tab pos="1447800" algn="l"/>
                <a:tab pos="2171700" algn="l"/>
              </a:tabLst>
            </a:lvl1pPr>
          </a:lstStyle>
          <a:p>
            <a:pPr lvl="0">
              <a:defRPr sz="1800"/>
            </a:pPr>
            <a:fld id="{86CB4B4D-7CA3-9044-876B-883B54F8677D}" type="slidenum">
              <a:rPr sz="1400"/>
            </a:fld>
          </a:p>
        </p:txBody>
      </p:sp>
      <p:sp>
        <p:nvSpPr>
          <p:cNvPr id="102" name="Shape 102"/>
          <p:cNvSpPr/>
          <p:nvPr>
            <p:ph type="title"/>
          </p:nvPr>
        </p:nvSpPr>
        <p:spPr>
          <a:xfrm>
            <a:off x="134936" y="6845300"/>
            <a:ext cx="9069391" cy="57160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Navigatore indoor (versione android 4.2.2.)</a:t>
            </a:r>
          </a:p>
        </p:txBody>
      </p:sp>
      <p:pic>
        <p:nvPicPr>
          <p:cNvPr id="103" name="image3.jpeg"/>
          <p:cNvPicPr/>
          <p:nvPr/>
        </p:nvPicPr>
        <p:blipFill>
          <a:blip r:embed="rId2">
            <a:extLst/>
          </a:blip>
          <a:srcRect l="9973" t="0" r="9971" b="0"/>
          <a:stretch>
            <a:fillRect/>
          </a:stretch>
        </p:blipFill>
        <p:spPr>
          <a:xfrm>
            <a:off x="1213443" y="922337"/>
            <a:ext cx="1549627" cy="806569"/>
          </a:xfrm>
          <a:prstGeom prst="rect">
            <a:avLst/>
          </a:prstGeom>
          <a:ln w="12700">
            <a:miter lim="400000"/>
          </a:ln>
        </p:spPr>
      </p:pic>
      <p:pic>
        <p:nvPicPr>
          <p:cNvPr id="104" name="image6.jpeg"/>
          <p:cNvPicPr/>
          <p:nvPr/>
        </p:nvPicPr>
        <p:blipFill>
          <a:blip r:embed="rId3">
            <a:extLst/>
          </a:blip>
          <a:stretch>
            <a:fillRect/>
          </a:stretch>
        </p:blipFill>
        <p:spPr>
          <a:xfrm>
            <a:off x="3105014" y="1941844"/>
            <a:ext cx="2867588" cy="458814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tabLst>
                <a:tab pos="723900" algn="l"/>
                <a:tab pos="1447800" algn="l"/>
                <a:tab pos="2171700" algn="l"/>
              </a:tabLst>
            </a:lvl1pPr>
          </a:lstStyle>
          <a:p>
            <a:pPr lvl="0">
              <a:defRPr sz="1800"/>
            </a:pPr>
            <a:fld id="{86CB4B4D-7CA3-9044-876B-883B54F8677D}" type="slidenum">
              <a:rPr sz="1400"/>
            </a:fld>
          </a:p>
        </p:txBody>
      </p:sp>
      <p:sp>
        <p:nvSpPr>
          <p:cNvPr id="107" name="Shape 107"/>
          <p:cNvSpPr/>
          <p:nvPr>
            <p:ph type="title"/>
          </p:nvPr>
        </p:nvSpPr>
        <p:spPr>
          <a:xfrm>
            <a:off x="134936" y="6845300"/>
            <a:ext cx="9069391" cy="57160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Navigatore indoor (versione android 4.2.2.)</a:t>
            </a:r>
          </a:p>
        </p:txBody>
      </p:sp>
      <p:pic>
        <p:nvPicPr>
          <p:cNvPr id="108" name="image3.jpeg"/>
          <p:cNvPicPr/>
          <p:nvPr/>
        </p:nvPicPr>
        <p:blipFill>
          <a:blip r:embed="rId2">
            <a:extLst/>
          </a:blip>
          <a:srcRect l="9973" t="0" r="9971" b="0"/>
          <a:stretch>
            <a:fillRect/>
          </a:stretch>
        </p:blipFill>
        <p:spPr>
          <a:xfrm>
            <a:off x="1213443" y="922337"/>
            <a:ext cx="1549627" cy="806569"/>
          </a:xfrm>
          <a:prstGeom prst="rect">
            <a:avLst/>
          </a:prstGeom>
          <a:ln w="12700">
            <a:miter lim="400000"/>
          </a:ln>
        </p:spPr>
      </p:pic>
      <p:pic>
        <p:nvPicPr>
          <p:cNvPr id="109" name="image7.jpeg"/>
          <p:cNvPicPr/>
          <p:nvPr/>
        </p:nvPicPr>
        <p:blipFill>
          <a:blip r:embed="rId3">
            <a:extLst/>
          </a:blip>
          <a:stretch>
            <a:fillRect/>
          </a:stretch>
        </p:blipFill>
        <p:spPr>
          <a:xfrm>
            <a:off x="169416" y="2727325"/>
            <a:ext cx="4486277" cy="2803923"/>
          </a:xfrm>
          <a:prstGeom prst="rect">
            <a:avLst/>
          </a:prstGeom>
          <a:ln w="12700">
            <a:miter lim="400000"/>
          </a:ln>
        </p:spPr>
      </p:pic>
      <p:pic>
        <p:nvPicPr>
          <p:cNvPr id="110" name="image8.jpeg"/>
          <p:cNvPicPr/>
          <p:nvPr/>
        </p:nvPicPr>
        <p:blipFill>
          <a:blip r:embed="rId4">
            <a:extLst/>
          </a:blip>
          <a:stretch>
            <a:fillRect/>
          </a:stretch>
        </p:blipFill>
        <p:spPr>
          <a:xfrm>
            <a:off x="4888981" y="2727325"/>
            <a:ext cx="4486277" cy="2803923"/>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xfrm>
            <a:off x="144462" y="6840535"/>
            <a:ext cx="9070976" cy="70009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UR2: Il Sistema di 3dLAR</a:t>
            </a:r>
          </a:p>
        </p:txBody>
      </p:sp>
      <p:pic>
        <p:nvPicPr>
          <p:cNvPr id="113"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114"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115" name="image28.png"/>
          <p:cNvPicPr/>
          <p:nvPr/>
        </p:nvPicPr>
        <p:blipFill>
          <a:blip r:embed="rId4">
            <a:extLst/>
          </a:blip>
          <a:stretch>
            <a:fillRect/>
          </a:stretch>
        </p:blipFill>
        <p:spPr>
          <a:xfrm>
            <a:off x="-174" y="2937567"/>
            <a:ext cx="4940649" cy="3293769"/>
          </a:xfrm>
          <a:prstGeom prst="rect">
            <a:avLst/>
          </a:prstGeom>
          <a:ln w="12700">
            <a:miter lim="400000"/>
          </a:ln>
        </p:spPr>
      </p:pic>
      <p:sp>
        <p:nvSpPr>
          <p:cNvPr id="116" name="Shape 116"/>
          <p:cNvSpPr/>
          <p:nvPr/>
        </p:nvSpPr>
        <p:spPr>
          <a:xfrm>
            <a:off x="5158778" y="2917061"/>
            <a:ext cx="4651131" cy="21598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defTabSz="450215">
              <a:lnSpc>
                <a:spcPct val="100000"/>
              </a:lnSpc>
              <a:defRPr sz="1400">
                <a:uFill>
                  <a:solidFill/>
                </a:uFill>
                <a:latin typeface="Thonburi"/>
                <a:ea typeface="Thonburi"/>
                <a:cs typeface="Thonburi"/>
                <a:sym typeface="Thonburi"/>
              </a:defRPr>
            </a:lvl1pPr>
          </a:lstStyle>
          <a:p>
            <a:pPr lvl="0">
              <a:defRPr sz="1800">
                <a:uFillTx/>
              </a:defRPr>
            </a:pPr>
            <a:r>
              <a:rPr sz="1400">
                <a:uFill>
                  <a:solidFill/>
                </a:uFill>
              </a:rPr>
              <a:t>Obiettivo della UdR è lo studio di interfacce applicative in AR attraverso le quali accedere a contenuti formativi e manualistica ipermediale. L'utilizzo di interfacce in AR permetterà al personale addetto alla manutenzione dei mezzi di movimentazione merci di intervenire con più efficacia sui mezzi, effettuando un riconoscimento visivo di elementi 3D che, resi interattivi, permetteranno un accesso alla banca dati tecnica.</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144462" y="6840535"/>
            <a:ext cx="9070976" cy="771528"/>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Piattaforma applicativa</a:t>
            </a:r>
          </a:p>
        </p:txBody>
      </p:sp>
      <p:pic>
        <p:nvPicPr>
          <p:cNvPr id="119"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120"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121" name="image29.png"/>
          <p:cNvPicPr/>
          <p:nvPr/>
        </p:nvPicPr>
        <p:blipFill>
          <a:blip r:embed="rId4">
            <a:extLst/>
          </a:blip>
          <a:stretch>
            <a:fillRect/>
          </a:stretch>
        </p:blipFill>
        <p:spPr>
          <a:xfrm>
            <a:off x="564219" y="2364588"/>
            <a:ext cx="3415297" cy="2276868"/>
          </a:xfrm>
          <a:prstGeom prst="rect">
            <a:avLst/>
          </a:prstGeom>
          <a:ln w="12700">
            <a:miter lim="400000"/>
          </a:ln>
        </p:spPr>
      </p:pic>
      <p:pic>
        <p:nvPicPr>
          <p:cNvPr id="122" name="image30.png"/>
          <p:cNvPicPr/>
          <p:nvPr/>
        </p:nvPicPr>
        <p:blipFill>
          <a:blip r:embed="rId5">
            <a:extLst/>
          </a:blip>
          <a:stretch>
            <a:fillRect/>
          </a:stretch>
        </p:blipFill>
        <p:spPr>
          <a:xfrm>
            <a:off x="3508821" y="4064296"/>
            <a:ext cx="2540003" cy="1803403"/>
          </a:xfrm>
          <a:prstGeom prst="rect">
            <a:avLst/>
          </a:prstGeom>
          <a:ln w="12700">
            <a:miter lim="400000"/>
          </a:ln>
        </p:spPr>
      </p:pic>
      <p:pic>
        <p:nvPicPr>
          <p:cNvPr id="123" name="image31.png"/>
          <p:cNvPicPr/>
          <p:nvPr/>
        </p:nvPicPr>
        <p:blipFill>
          <a:blip r:embed="rId6">
            <a:extLst/>
          </a:blip>
          <a:stretch>
            <a:fillRect/>
          </a:stretch>
        </p:blipFill>
        <p:spPr>
          <a:xfrm>
            <a:off x="5538241" y="2512421"/>
            <a:ext cx="4089402" cy="1981203"/>
          </a:xfrm>
          <a:prstGeom prst="rect">
            <a:avLst/>
          </a:prstGeom>
          <a:ln w="12700">
            <a:miter lim="400000"/>
          </a:ln>
          <a:effectLst>
            <a:outerShdw sx="100000" sy="100000" kx="0" ky="0" algn="b" rotWithShape="0" blurRad="254000" dist="127000" dir="16200000">
              <a:srgbClr val="000000">
                <a:alpha val="70000"/>
              </a:srgbClr>
            </a:outerShdw>
          </a:effectLst>
        </p:spPr>
      </p:pic>
      <p:sp>
        <p:nvSpPr>
          <p:cNvPr id="124" name="Shape 124"/>
          <p:cNvSpPr/>
          <p:nvPr/>
        </p:nvSpPr>
        <p:spPr>
          <a:xfrm>
            <a:off x="6152393" y="4546913"/>
            <a:ext cx="3415299" cy="12811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500">
                <a:latin typeface="Thonburi"/>
                <a:ea typeface="Thonburi"/>
                <a:cs typeface="Thonburi"/>
                <a:sym typeface="Thonburi"/>
              </a:defRPr>
            </a:lvl1pPr>
          </a:lstStyle>
          <a:p>
            <a:pPr lvl="0">
              <a:defRPr sz="1800"/>
            </a:pPr>
            <a:r>
              <a:rPr sz="1500"/>
              <a:t>Ambiente cloud Internet per accesso a modelli 3D, manualistica interattiva, courseware, simulazioni e unità di apprendimento (learning objects)</a:t>
            </a:r>
          </a:p>
        </p:txBody>
      </p:sp>
      <p:sp>
        <p:nvSpPr>
          <p:cNvPr id="125" name="Shape 125"/>
          <p:cNvSpPr/>
          <p:nvPr/>
        </p:nvSpPr>
        <p:spPr>
          <a:xfrm>
            <a:off x="3485393" y="5881361"/>
            <a:ext cx="3415299" cy="2412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500">
                <a:latin typeface="Thonburi"/>
                <a:ea typeface="Thonburi"/>
                <a:cs typeface="Thonburi"/>
                <a:sym typeface="Thonburi"/>
              </a:defRPr>
            </a:lvl1pPr>
          </a:lstStyle>
          <a:p>
            <a:pPr lvl="0">
              <a:defRPr sz="1800"/>
            </a:pPr>
            <a:r>
              <a:rPr sz="1500"/>
              <a:t>Tracking bi e tridimensionale</a:t>
            </a:r>
          </a:p>
        </p:txBody>
      </p:sp>
      <p:sp>
        <p:nvSpPr>
          <p:cNvPr id="126" name="Shape 126"/>
          <p:cNvSpPr/>
          <p:nvPr/>
        </p:nvSpPr>
        <p:spPr>
          <a:xfrm>
            <a:off x="571437" y="4750113"/>
            <a:ext cx="2833815" cy="4783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500">
                <a:latin typeface="Thonburi"/>
                <a:ea typeface="Thonburi"/>
                <a:cs typeface="Thonburi"/>
                <a:sym typeface="Thonburi"/>
              </a:defRPr>
            </a:lvl1pPr>
          </a:lstStyle>
          <a:p>
            <a:pPr lvl="0">
              <a:defRPr sz="1800"/>
            </a:pPr>
            <a:r>
              <a:rPr sz="1500"/>
              <a:t>Ambiente client su dispositivi mobili e desktop</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xfrm>
            <a:off x="144462" y="6840535"/>
            <a:ext cx="9070976" cy="758828"/>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Tracciamento dei Modelli digitali</a:t>
            </a:r>
          </a:p>
        </p:txBody>
      </p:sp>
      <p:pic>
        <p:nvPicPr>
          <p:cNvPr id="129"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130"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131" name="image32.png"/>
          <p:cNvPicPr/>
          <p:nvPr/>
        </p:nvPicPr>
        <p:blipFill>
          <a:blip r:embed="rId4">
            <a:extLst/>
          </a:blip>
          <a:stretch>
            <a:fillRect/>
          </a:stretch>
        </p:blipFill>
        <p:spPr>
          <a:xfrm>
            <a:off x="-16769" y="4337298"/>
            <a:ext cx="3492504" cy="2324102"/>
          </a:xfrm>
          <a:prstGeom prst="rect">
            <a:avLst/>
          </a:prstGeom>
          <a:ln w="12700">
            <a:miter lim="400000"/>
          </a:ln>
        </p:spPr>
      </p:pic>
      <p:pic>
        <p:nvPicPr>
          <p:cNvPr id="132" name="image33.png"/>
          <p:cNvPicPr/>
          <p:nvPr/>
        </p:nvPicPr>
        <p:blipFill>
          <a:blip r:embed="rId5">
            <a:extLst/>
          </a:blip>
          <a:stretch>
            <a:fillRect/>
          </a:stretch>
        </p:blipFill>
        <p:spPr>
          <a:xfrm>
            <a:off x="7513990" y="2086023"/>
            <a:ext cx="2576162" cy="4584952"/>
          </a:xfrm>
          <a:prstGeom prst="rect">
            <a:avLst/>
          </a:prstGeom>
          <a:ln w="12700">
            <a:miter lim="400000"/>
          </a:ln>
        </p:spPr>
      </p:pic>
      <p:sp>
        <p:nvSpPr>
          <p:cNvPr id="133" name="Shape 133"/>
          <p:cNvSpPr/>
          <p:nvPr/>
        </p:nvSpPr>
        <p:spPr>
          <a:xfrm>
            <a:off x="7397750" y="2060525"/>
            <a:ext cx="2808643" cy="638225"/>
          </a:xfrm>
          <a:prstGeom prst="rect">
            <a:avLst/>
          </a:prstGeom>
          <a:solidFill>
            <a:srgbClr val="FFFFFF"/>
          </a:solidFill>
          <a:ln w="12700">
            <a:miter lim="400000"/>
          </a:ln>
        </p:spPr>
        <p:txBody>
          <a:bodyPr lIns="0" tIns="0" rIns="0" bIns="0"/>
          <a:lstStyle/>
          <a:p>
            <a:pPr lvl="0">
              <a:defRPr>
                <a:latin typeface="Times New Roman"/>
                <a:ea typeface="Times New Roman"/>
                <a:cs typeface="Times New Roman"/>
                <a:sym typeface="Times New Roman"/>
              </a:defRPr>
            </a:pPr>
          </a:p>
        </p:txBody>
      </p:sp>
      <p:sp>
        <p:nvSpPr>
          <p:cNvPr id="134" name="Shape 134"/>
          <p:cNvSpPr/>
          <p:nvPr/>
        </p:nvSpPr>
        <p:spPr>
          <a:xfrm>
            <a:off x="3787213" y="4318313"/>
            <a:ext cx="3415297" cy="14268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500">
                <a:latin typeface="Thonburi"/>
                <a:ea typeface="Thonburi"/>
                <a:cs typeface="Thonburi"/>
                <a:sym typeface="Thonburi"/>
              </a:defRPr>
            </a:lvl1pPr>
          </a:lstStyle>
          <a:p>
            <a:pPr lvl="0">
              <a:defRPr sz="1800"/>
            </a:pPr>
            <a:r>
              <a:rPr sz="1500"/>
              <a:t>Acquisizione di modelli 3D di oggetti complessi o parti di essi, con riconoscimento tramite algoritmo di edge tracking; riconoscimento di ambienti 3D mediante tecnologia SLAM.</a:t>
            </a:r>
          </a:p>
        </p:txBody>
      </p:sp>
      <p:sp>
        <p:nvSpPr>
          <p:cNvPr id="135" name="Shape 135"/>
          <p:cNvSpPr/>
          <p:nvPr/>
        </p:nvSpPr>
        <p:spPr>
          <a:xfrm>
            <a:off x="361947" y="2675761"/>
            <a:ext cx="6387262" cy="12860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450215">
              <a:lnSpc>
                <a:spcPct val="100000"/>
              </a:lnSpc>
              <a:defRPr sz="1400">
                <a:uFill>
                  <a:solidFill/>
                </a:uFill>
                <a:latin typeface="Thonburi"/>
                <a:ea typeface="Thonburi"/>
                <a:cs typeface="Thonburi"/>
                <a:sym typeface="Thonburi"/>
              </a:defRPr>
            </a:lvl1pPr>
          </a:lstStyle>
          <a:p>
            <a:pPr lvl="0">
              <a:defRPr sz="1800">
                <a:uFillTx/>
              </a:defRPr>
            </a:pPr>
            <a:r>
              <a:rPr sz="1400">
                <a:uFill>
                  <a:solidFill/>
                </a:uFill>
              </a:rPr>
              <a:t>Il tracciamento 3D di oggetti reali costituisce una delle sfide più difficili per i ricercatori che operano nel campo della Computer Vision e della Realtà Aumentata. La possibilità di riconoscere e tracciare  oggetti 3D reali costituisce anche uno dei requisiti fondamentali per applicazioni avanzate in molti settori industriali.</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144462" y="6840535"/>
            <a:ext cx="9070976" cy="720728"/>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Interazione e programmazione degli eventi</a:t>
            </a:r>
          </a:p>
        </p:txBody>
      </p:sp>
      <p:pic>
        <p:nvPicPr>
          <p:cNvPr id="138"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139"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grpSp>
        <p:nvGrpSpPr>
          <p:cNvPr id="142" name="Group 142"/>
          <p:cNvGrpSpPr/>
          <p:nvPr/>
        </p:nvGrpSpPr>
        <p:grpSpPr>
          <a:xfrm>
            <a:off x="200171" y="2141595"/>
            <a:ext cx="5528579" cy="4286137"/>
            <a:chOff x="0" y="0"/>
            <a:chExt cx="5528578" cy="4286136"/>
          </a:xfrm>
        </p:grpSpPr>
        <p:pic>
          <p:nvPicPr>
            <p:cNvPr id="140" name="image34.png"/>
            <p:cNvPicPr/>
            <p:nvPr/>
          </p:nvPicPr>
          <p:blipFill>
            <a:blip r:embed="rId4">
              <a:extLst/>
            </a:blip>
            <a:stretch>
              <a:fillRect/>
            </a:stretch>
          </p:blipFill>
          <p:spPr>
            <a:xfrm>
              <a:off x="203200" y="203200"/>
              <a:ext cx="5122177" cy="3841634"/>
            </a:xfrm>
            <a:prstGeom prst="rect">
              <a:avLst/>
            </a:prstGeom>
            <a:ln w="12700" cap="flat">
              <a:noFill/>
              <a:miter lim="400000"/>
            </a:ln>
            <a:effectLst/>
          </p:spPr>
        </p:pic>
        <p:pic>
          <p:nvPicPr>
            <p:cNvPr id="141" name="image35.png"/>
            <p:cNvPicPr/>
            <p:nvPr/>
          </p:nvPicPr>
          <p:blipFill>
            <a:blip r:embed="rId5">
              <a:extLst/>
            </a:blip>
            <a:stretch>
              <a:fillRect/>
            </a:stretch>
          </p:blipFill>
          <p:spPr>
            <a:xfrm>
              <a:off x="-1" y="-1"/>
              <a:ext cx="5528579" cy="4286137"/>
            </a:xfrm>
            <a:prstGeom prst="rect">
              <a:avLst/>
            </a:prstGeom>
            <a:ln w="12700" cap="flat">
              <a:noFill/>
              <a:miter lim="400000"/>
            </a:ln>
            <a:effectLst/>
          </p:spPr>
        </p:pic>
      </p:grpSp>
      <p:sp>
        <p:nvSpPr>
          <p:cNvPr id="143" name="Shape 143"/>
          <p:cNvSpPr/>
          <p:nvPr/>
        </p:nvSpPr>
        <p:spPr>
          <a:xfrm>
            <a:off x="5993057" y="2329352"/>
            <a:ext cx="3786845" cy="16284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Individuazione di oggetti in tempo reale, tramite edge tracking, SLAM o ID Marker. Interazione su device tablet e occhiali con gestione di risorse associate all’oggetto (3dflows, diagrammi e video). </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xfrm>
            <a:off x="144462" y="6840535"/>
            <a:ext cx="9070976" cy="685803"/>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Devices utilizzati</a:t>
            </a:r>
          </a:p>
        </p:txBody>
      </p:sp>
      <p:pic>
        <p:nvPicPr>
          <p:cNvPr id="146"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147"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148" name="image36.png"/>
          <p:cNvPicPr/>
          <p:nvPr/>
        </p:nvPicPr>
        <p:blipFill>
          <a:blip r:embed="rId4">
            <a:extLst/>
          </a:blip>
          <a:stretch>
            <a:fillRect/>
          </a:stretch>
        </p:blipFill>
        <p:spPr>
          <a:xfrm>
            <a:off x="7555834" y="2800366"/>
            <a:ext cx="1955770" cy="1955770"/>
          </a:xfrm>
          <a:prstGeom prst="rect">
            <a:avLst/>
          </a:prstGeom>
          <a:ln w="12700">
            <a:miter lim="400000"/>
          </a:ln>
        </p:spPr>
      </p:pic>
      <p:pic>
        <p:nvPicPr>
          <p:cNvPr id="149" name="image37.png"/>
          <p:cNvPicPr/>
          <p:nvPr/>
        </p:nvPicPr>
        <p:blipFill>
          <a:blip r:embed="rId5">
            <a:extLst/>
          </a:blip>
          <a:stretch>
            <a:fillRect/>
          </a:stretch>
        </p:blipFill>
        <p:spPr>
          <a:xfrm>
            <a:off x="559497" y="2732658"/>
            <a:ext cx="3136776" cy="2091184"/>
          </a:xfrm>
          <a:prstGeom prst="rect">
            <a:avLst/>
          </a:prstGeom>
          <a:ln w="12700">
            <a:miter lim="400000"/>
          </a:ln>
        </p:spPr>
      </p:pic>
      <p:pic>
        <p:nvPicPr>
          <p:cNvPr id="150" name="image38.png"/>
          <p:cNvPicPr/>
          <p:nvPr/>
        </p:nvPicPr>
        <p:blipFill>
          <a:blip r:embed="rId6">
            <a:extLst/>
          </a:blip>
          <a:stretch>
            <a:fillRect/>
          </a:stretch>
        </p:blipFill>
        <p:spPr>
          <a:xfrm>
            <a:off x="4159227" y="2800366"/>
            <a:ext cx="2933653" cy="1955770"/>
          </a:xfrm>
          <a:prstGeom prst="rect">
            <a:avLst/>
          </a:prstGeom>
          <a:ln w="12700">
            <a:miter lim="400000"/>
          </a:ln>
        </p:spPr>
      </p:pic>
      <p:sp>
        <p:nvSpPr>
          <p:cNvPr id="151" name="Shape 151"/>
          <p:cNvSpPr/>
          <p:nvPr/>
        </p:nvSpPr>
        <p:spPr>
          <a:xfrm>
            <a:off x="938368" y="4958253"/>
            <a:ext cx="2379031" cy="307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EPSON Moverio BT200</a:t>
            </a:r>
          </a:p>
        </p:txBody>
      </p:sp>
      <p:sp>
        <p:nvSpPr>
          <p:cNvPr id="152" name="Shape 152"/>
          <p:cNvSpPr/>
          <p:nvPr/>
        </p:nvSpPr>
        <p:spPr>
          <a:xfrm>
            <a:off x="4436538" y="4958253"/>
            <a:ext cx="2379031" cy="307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Google glass</a:t>
            </a:r>
          </a:p>
        </p:txBody>
      </p:sp>
      <p:sp>
        <p:nvSpPr>
          <p:cNvPr id="153" name="Shape 153"/>
          <p:cNvSpPr/>
          <p:nvPr/>
        </p:nvSpPr>
        <p:spPr>
          <a:xfrm>
            <a:off x="7344205" y="4958253"/>
            <a:ext cx="2379030" cy="3076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Tablet Android - IOS</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xfrm>
            <a:off x="144462" y="6840535"/>
            <a:ext cx="9070976" cy="70009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Sperimentazione pilota in campo</a:t>
            </a:r>
          </a:p>
        </p:txBody>
      </p:sp>
      <p:pic>
        <p:nvPicPr>
          <p:cNvPr id="156"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157"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158" name="image39.png"/>
          <p:cNvPicPr/>
          <p:nvPr/>
        </p:nvPicPr>
        <p:blipFill>
          <a:blip r:embed="rId4">
            <a:extLst/>
          </a:blip>
          <a:stretch>
            <a:fillRect/>
          </a:stretch>
        </p:blipFill>
        <p:spPr>
          <a:xfrm>
            <a:off x="2556222" y="5258120"/>
            <a:ext cx="10683528" cy="1470213"/>
          </a:xfrm>
          <a:prstGeom prst="rect">
            <a:avLst/>
          </a:prstGeom>
          <a:ln w="12700">
            <a:miter lim="400000"/>
          </a:ln>
        </p:spPr>
      </p:pic>
      <p:pic>
        <p:nvPicPr>
          <p:cNvPr id="159" name="image40.png"/>
          <p:cNvPicPr/>
          <p:nvPr/>
        </p:nvPicPr>
        <p:blipFill>
          <a:blip r:embed="rId5">
            <a:extLst/>
          </a:blip>
          <a:stretch>
            <a:fillRect/>
          </a:stretch>
        </p:blipFill>
        <p:spPr>
          <a:xfrm>
            <a:off x="2570103" y="4022314"/>
            <a:ext cx="3763029" cy="1035698"/>
          </a:xfrm>
          <a:prstGeom prst="rect">
            <a:avLst/>
          </a:prstGeom>
          <a:ln w="12700">
            <a:miter lim="400000"/>
          </a:ln>
        </p:spPr>
      </p:pic>
      <p:pic>
        <p:nvPicPr>
          <p:cNvPr id="160" name="image41.png"/>
          <p:cNvPicPr/>
          <p:nvPr/>
        </p:nvPicPr>
        <p:blipFill>
          <a:blip r:embed="rId6">
            <a:extLst/>
          </a:blip>
          <a:stretch>
            <a:fillRect/>
          </a:stretch>
        </p:blipFill>
        <p:spPr>
          <a:xfrm>
            <a:off x="2570103" y="2336575"/>
            <a:ext cx="3763029" cy="1077953"/>
          </a:xfrm>
          <a:prstGeom prst="rect">
            <a:avLst/>
          </a:prstGeom>
          <a:ln w="12700">
            <a:miter lim="400000"/>
          </a:ln>
        </p:spPr>
      </p:pic>
      <p:pic>
        <p:nvPicPr>
          <p:cNvPr id="161" name="image42.png"/>
          <p:cNvPicPr/>
          <p:nvPr/>
        </p:nvPicPr>
        <p:blipFill>
          <a:blip r:embed="rId7">
            <a:extLst/>
          </a:blip>
          <a:stretch>
            <a:fillRect/>
          </a:stretch>
        </p:blipFill>
        <p:spPr>
          <a:xfrm>
            <a:off x="55489" y="2336575"/>
            <a:ext cx="2410175" cy="4407176"/>
          </a:xfrm>
          <a:prstGeom prst="rect">
            <a:avLst/>
          </a:prstGeom>
          <a:ln w="12700">
            <a:miter lim="400000"/>
          </a:ln>
        </p:spPr>
      </p:pic>
      <p:pic>
        <p:nvPicPr>
          <p:cNvPr id="162" name="image43.png"/>
          <p:cNvPicPr/>
          <p:nvPr/>
        </p:nvPicPr>
        <p:blipFill>
          <a:blip r:embed="rId8">
            <a:extLst/>
          </a:blip>
          <a:stretch>
            <a:fillRect/>
          </a:stretch>
        </p:blipFill>
        <p:spPr>
          <a:xfrm>
            <a:off x="6959168" y="2336575"/>
            <a:ext cx="2490066" cy="1077953"/>
          </a:xfrm>
          <a:prstGeom prst="rect">
            <a:avLst/>
          </a:prstGeom>
          <a:ln w="12700">
            <a:miter lim="400000"/>
          </a:ln>
        </p:spPr>
      </p:pic>
      <p:pic>
        <p:nvPicPr>
          <p:cNvPr id="163" name="image44.png"/>
          <p:cNvPicPr/>
          <p:nvPr/>
        </p:nvPicPr>
        <p:blipFill>
          <a:blip r:embed="rId9">
            <a:extLst/>
          </a:blip>
          <a:stretch>
            <a:fillRect/>
          </a:stretch>
        </p:blipFill>
        <p:spPr>
          <a:xfrm>
            <a:off x="6877050" y="4108363"/>
            <a:ext cx="2654300" cy="863603"/>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Shape 165"/>
          <p:cNvSpPr/>
          <p:nvPr>
            <p:ph type="title"/>
          </p:nvPr>
        </p:nvSpPr>
        <p:spPr>
          <a:xfrm>
            <a:off x="2187200" y="258762"/>
            <a:ext cx="7017496" cy="806451"/>
          </a:xfrm>
          <a:prstGeom prst="rect">
            <a:avLst/>
          </a:prstGeom>
        </p:spPr>
        <p:txBody>
          <a:bodyPr>
            <a:normAutofit fontScale="100000" lnSpcReduction="0"/>
          </a:bodyPr>
          <a:lstStyle/>
          <a:p>
            <a:pPr lvl="0" algn="l" defTabSz="377380">
              <a:tabLst>
                <a:tab pos="596900" algn="l"/>
                <a:tab pos="1206500" algn="l"/>
                <a:tab pos="1816100" algn="l"/>
                <a:tab pos="2425700" algn="l"/>
                <a:tab pos="3035300" algn="l"/>
                <a:tab pos="3644900" algn="l"/>
                <a:tab pos="4254500" algn="l"/>
                <a:tab pos="4864100" algn="l"/>
                <a:tab pos="5461000" algn="l"/>
                <a:tab pos="6070600" algn="l"/>
                <a:tab pos="6680200" algn="l"/>
                <a:tab pos="7289800" algn="l"/>
              </a:tabLst>
              <a:defRPr sz="1800"/>
            </a:pPr>
            <a:r>
              <a:rPr sz="2688">
                <a:solidFill>
                  <a:srgbClr val="669999"/>
                </a:solidFill>
              </a:rPr>
              <a:t>Indoor Logistic</a:t>
            </a:r>
            <a:endParaRPr sz="2688">
              <a:solidFill>
                <a:srgbClr val="669999"/>
              </a:solidFill>
            </a:endParaRPr>
          </a:p>
          <a:p>
            <a:pPr lvl="0" algn="l" defTabSz="377380">
              <a:tabLst>
                <a:tab pos="596900" algn="l"/>
                <a:tab pos="1206500" algn="l"/>
                <a:tab pos="1816100" algn="l"/>
                <a:tab pos="2425700" algn="l"/>
                <a:tab pos="3035300" algn="l"/>
                <a:tab pos="3644900" algn="l"/>
                <a:tab pos="4254500" algn="l"/>
                <a:tab pos="4864100" algn="l"/>
                <a:tab pos="5461000" algn="l"/>
                <a:tab pos="6070600" algn="l"/>
                <a:tab pos="6680200" algn="l"/>
                <a:tab pos="7289800" algn="l"/>
              </a:tabLst>
              <a:defRPr sz="1800"/>
            </a:pPr>
            <a:r>
              <a:rPr sz="2688">
                <a:solidFill>
                  <a:srgbClr val="669999"/>
                </a:solidFill>
              </a:rPr>
              <a:t>Aree logiche magazzino produttivo-distributivo</a:t>
            </a:r>
          </a:p>
        </p:txBody>
      </p:sp>
      <p:pic>
        <p:nvPicPr>
          <p:cNvPr id="166" name="image5.png"/>
          <p:cNvPicPr/>
          <p:nvPr/>
        </p:nvPicPr>
        <p:blipFill>
          <a:blip r:embed="rId3">
            <a:extLst/>
          </a:blip>
          <a:stretch>
            <a:fillRect/>
          </a:stretch>
        </p:blipFill>
        <p:spPr>
          <a:xfrm>
            <a:off x="2774950" y="6737475"/>
            <a:ext cx="1549400" cy="650751"/>
          </a:xfrm>
          <a:prstGeom prst="rect">
            <a:avLst/>
          </a:prstGeom>
          <a:ln w="12700">
            <a:miter lim="400000"/>
          </a:ln>
        </p:spPr>
      </p:pic>
      <p:pic>
        <p:nvPicPr>
          <p:cNvPr id="167" name="image1.png"/>
          <p:cNvPicPr/>
          <p:nvPr/>
        </p:nvPicPr>
        <p:blipFill>
          <a:blip r:embed="rId4">
            <a:extLst/>
          </a:blip>
          <a:stretch>
            <a:fillRect/>
          </a:stretch>
        </p:blipFill>
        <p:spPr>
          <a:xfrm>
            <a:off x="8496300" y="6718300"/>
            <a:ext cx="1549400" cy="806450"/>
          </a:xfrm>
          <a:prstGeom prst="rect">
            <a:avLst/>
          </a:prstGeom>
          <a:ln w="12700">
            <a:miter lim="400000"/>
          </a:ln>
        </p:spPr>
      </p:pic>
      <p:pic>
        <p:nvPicPr>
          <p:cNvPr id="168" name="image.png"/>
          <p:cNvPicPr/>
          <p:nvPr/>
        </p:nvPicPr>
        <p:blipFill>
          <a:blip r:embed="rId5">
            <a:extLst/>
          </a:blip>
          <a:srcRect l="8399" t="13119" r="9176" b="12960"/>
          <a:stretch>
            <a:fillRect/>
          </a:stretch>
        </p:blipFill>
        <p:spPr>
          <a:xfrm>
            <a:off x="2724745" y="1636514"/>
            <a:ext cx="6475787" cy="4283463"/>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Shape 170"/>
          <p:cNvSpPr/>
          <p:nvPr>
            <p:ph type="title"/>
          </p:nvPr>
        </p:nvSpPr>
        <p:spPr>
          <a:xfrm>
            <a:off x="2187200" y="258762"/>
            <a:ext cx="7017496" cy="806451"/>
          </a:xfrm>
          <a:prstGeom prst="rect">
            <a:avLst/>
          </a:prstGeom>
        </p:spPr>
        <p:txBody>
          <a:bodyPr>
            <a:normAutofit fontScale="100000" lnSpcReduction="0"/>
          </a:bodyPr>
          <a:lstStyle/>
          <a:p>
            <a:pPr lvl="0" algn="l" defTabSz="408828">
              <a:tabLst>
                <a:tab pos="647700" algn="l"/>
                <a:tab pos="1308100" algn="l"/>
                <a:tab pos="1968500" algn="l"/>
                <a:tab pos="2628900" algn="l"/>
                <a:tab pos="3289300" algn="l"/>
                <a:tab pos="3949700" algn="l"/>
                <a:tab pos="4610100" algn="l"/>
                <a:tab pos="5257800" algn="l"/>
                <a:tab pos="5918200" algn="l"/>
                <a:tab pos="6578600" algn="l"/>
                <a:tab pos="7239000" algn="l"/>
                <a:tab pos="7899400" algn="l"/>
              </a:tabLst>
              <a:defRPr sz="1800"/>
            </a:pPr>
            <a:r>
              <a:rPr sz="2912">
                <a:solidFill>
                  <a:srgbClr val="669999"/>
                </a:solidFill>
              </a:rPr>
              <a:t>Indoor Logistic</a:t>
            </a:r>
            <a:endParaRPr sz="2912">
              <a:solidFill>
                <a:srgbClr val="669999"/>
              </a:solidFill>
            </a:endParaRPr>
          </a:p>
          <a:p>
            <a:pPr lvl="0" algn="l" defTabSz="408828">
              <a:tabLst>
                <a:tab pos="647700" algn="l"/>
                <a:tab pos="1308100" algn="l"/>
                <a:tab pos="1968500" algn="l"/>
                <a:tab pos="2628900" algn="l"/>
                <a:tab pos="3289300" algn="l"/>
                <a:tab pos="3949700" algn="l"/>
                <a:tab pos="4610100" algn="l"/>
                <a:tab pos="5257800" algn="l"/>
                <a:tab pos="5918200" algn="l"/>
                <a:tab pos="6578600" algn="l"/>
                <a:tab pos="7239000" algn="l"/>
                <a:tab pos="7899400" algn="l"/>
              </a:tabLst>
              <a:defRPr sz="1800"/>
            </a:pPr>
            <a:r>
              <a:rPr sz="2912">
                <a:solidFill>
                  <a:srgbClr val="669999"/>
                </a:solidFill>
              </a:rPr>
              <a:t>Material Handling</a:t>
            </a:r>
          </a:p>
        </p:txBody>
      </p:sp>
      <p:pic>
        <p:nvPicPr>
          <p:cNvPr id="171" name="image1.png"/>
          <p:cNvPicPr/>
          <p:nvPr/>
        </p:nvPicPr>
        <p:blipFill>
          <a:blip r:embed="rId3">
            <a:extLst/>
          </a:blip>
          <a:stretch>
            <a:fillRect/>
          </a:stretch>
        </p:blipFill>
        <p:spPr>
          <a:xfrm>
            <a:off x="8496300" y="6718300"/>
            <a:ext cx="1549400" cy="806450"/>
          </a:xfrm>
          <a:prstGeom prst="rect">
            <a:avLst/>
          </a:prstGeom>
          <a:ln w="12700">
            <a:miter lim="400000"/>
          </a:ln>
        </p:spPr>
      </p:pic>
      <p:pic>
        <p:nvPicPr>
          <p:cNvPr id="172" name="PALETCARICO.jpg" descr="http://upload.wikimedia.org/wikipedia/it/7/79/PALETCARICO.jpg"/>
          <p:cNvPicPr/>
          <p:nvPr/>
        </p:nvPicPr>
        <p:blipFill>
          <a:blip r:embed="rId4">
            <a:extLst/>
          </a:blip>
          <a:stretch>
            <a:fillRect/>
          </a:stretch>
        </p:blipFill>
        <p:spPr>
          <a:xfrm>
            <a:off x="3827332" y="1328262"/>
            <a:ext cx="1849056" cy="1815106"/>
          </a:xfrm>
          <a:prstGeom prst="rect">
            <a:avLst/>
          </a:prstGeom>
          <a:ln w="12700">
            <a:miter lim="400000"/>
          </a:ln>
        </p:spPr>
      </p:pic>
      <p:pic>
        <p:nvPicPr>
          <p:cNvPr id="173" name="scatolevarie_neutre.jpg" descr="http://www.iemmepackaging.com/siteimg/scatolevarie_neutre.jpg"/>
          <p:cNvPicPr/>
          <p:nvPr/>
        </p:nvPicPr>
        <p:blipFill>
          <a:blip r:embed="rId5">
            <a:extLst/>
          </a:blip>
          <a:stretch>
            <a:fillRect/>
          </a:stretch>
        </p:blipFill>
        <p:spPr>
          <a:xfrm>
            <a:off x="6934200" y="1361608"/>
            <a:ext cx="1849055" cy="1889595"/>
          </a:xfrm>
          <a:prstGeom prst="rect">
            <a:avLst/>
          </a:prstGeom>
          <a:ln w="12700">
            <a:miter lim="400000"/>
          </a:ln>
        </p:spPr>
      </p:pic>
      <p:pic>
        <p:nvPicPr>
          <p:cNvPr id="174" name="3__1356006573.png" descr="http://www.trevicar.it/resize.php?url=http://www.trevicar.it/images/prodotti/big/3__1356006573.jpg&amp;size=350x"/>
          <p:cNvPicPr/>
          <p:nvPr/>
        </p:nvPicPr>
        <p:blipFill>
          <a:blip r:embed="rId6">
            <a:extLst/>
          </a:blip>
          <a:stretch>
            <a:fillRect/>
          </a:stretch>
        </p:blipFill>
        <p:spPr>
          <a:xfrm>
            <a:off x="6502400" y="4212911"/>
            <a:ext cx="2712655" cy="2122805"/>
          </a:xfrm>
          <a:prstGeom prst="rect">
            <a:avLst/>
          </a:prstGeom>
          <a:ln w="12700">
            <a:miter lim="400000"/>
          </a:ln>
        </p:spPr>
      </p:pic>
      <p:pic>
        <p:nvPicPr>
          <p:cNvPr id="175" name="Immagine7.jpeg" descr="http://www.shopmetalshelves.com/wp-content/uploads/2014/09/Immagine7.jpeg"/>
          <p:cNvPicPr/>
          <p:nvPr/>
        </p:nvPicPr>
        <p:blipFill>
          <a:blip r:embed="rId7">
            <a:extLst/>
          </a:blip>
          <a:stretch>
            <a:fillRect/>
          </a:stretch>
        </p:blipFill>
        <p:spPr>
          <a:xfrm>
            <a:off x="2951161" y="3671568"/>
            <a:ext cx="3457577" cy="2589535"/>
          </a:xfrm>
          <a:prstGeom prst="rect">
            <a:avLst/>
          </a:prstGeom>
          <a:ln w="12700">
            <a:miter lim="400000"/>
          </a:ln>
        </p:spPr>
      </p:pic>
      <p:pic>
        <p:nvPicPr>
          <p:cNvPr id="176" name="image5.png"/>
          <p:cNvPicPr/>
          <p:nvPr/>
        </p:nvPicPr>
        <p:blipFill>
          <a:blip r:embed="rId8">
            <a:extLst/>
          </a:blip>
          <a:stretch>
            <a:fillRect/>
          </a:stretch>
        </p:blipFill>
        <p:spPr>
          <a:xfrm>
            <a:off x="2774950" y="6737475"/>
            <a:ext cx="1549400" cy="650751"/>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 name="Shape 24"/>
          <p:cNvSpPr/>
          <p:nvPr>
            <p:ph type="title"/>
          </p:nvPr>
        </p:nvSpPr>
        <p:spPr>
          <a:xfrm>
            <a:off x="144462" y="6840535"/>
            <a:ext cx="9864726" cy="771528"/>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669999"/>
                </a:solidFill>
              </a:defRPr>
            </a:lvl1pPr>
          </a:lstStyle>
          <a:p>
            <a:pPr lvl="0">
              <a:defRPr sz="1800">
                <a:solidFill>
                  <a:srgbClr val="000000"/>
                </a:solidFill>
              </a:defRPr>
            </a:pPr>
            <a:r>
              <a:rPr sz="3200">
                <a:solidFill>
                  <a:srgbClr val="669999"/>
                </a:solidFill>
              </a:rPr>
              <a:t>Il contesto di riferimento</a:t>
            </a:r>
          </a:p>
        </p:txBody>
      </p:sp>
      <p:pic>
        <p:nvPicPr>
          <p:cNvPr id="25" name="image1.png"/>
          <p:cNvPicPr/>
          <p:nvPr/>
        </p:nvPicPr>
        <p:blipFill>
          <a:blip r:embed="rId2">
            <a:extLst/>
          </a:blip>
          <a:stretch>
            <a:fillRect/>
          </a:stretch>
        </p:blipFill>
        <p:spPr>
          <a:xfrm>
            <a:off x="8496300" y="6716710"/>
            <a:ext cx="1549400" cy="806453"/>
          </a:xfrm>
          <a:prstGeom prst="rect">
            <a:avLst/>
          </a:prstGeom>
          <a:ln w="12700">
            <a:miter lim="400000"/>
          </a:ln>
        </p:spPr>
      </p:pic>
      <p:pic>
        <p:nvPicPr>
          <p:cNvPr id="26"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27" name="image6.png"/>
          <p:cNvPicPr/>
          <p:nvPr/>
        </p:nvPicPr>
        <p:blipFill>
          <a:blip r:embed="rId4">
            <a:extLst/>
          </a:blip>
          <a:stretch>
            <a:fillRect/>
          </a:stretch>
        </p:blipFill>
        <p:spPr>
          <a:xfrm>
            <a:off x="69719" y="3900789"/>
            <a:ext cx="2174552" cy="1648894"/>
          </a:xfrm>
          <a:prstGeom prst="rect">
            <a:avLst/>
          </a:prstGeom>
          <a:ln w="12700">
            <a:miter lim="400000"/>
          </a:ln>
        </p:spPr>
      </p:pic>
      <p:pic>
        <p:nvPicPr>
          <p:cNvPr id="28" name="image7.png"/>
          <p:cNvPicPr/>
          <p:nvPr/>
        </p:nvPicPr>
        <p:blipFill>
          <a:blip r:embed="rId5">
            <a:extLst/>
          </a:blip>
          <a:stretch>
            <a:fillRect/>
          </a:stretch>
        </p:blipFill>
        <p:spPr>
          <a:xfrm>
            <a:off x="2494213" y="3910788"/>
            <a:ext cx="2474890" cy="1648896"/>
          </a:xfrm>
          <a:prstGeom prst="rect">
            <a:avLst/>
          </a:prstGeom>
          <a:ln w="12700">
            <a:miter lim="400000"/>
          </a:ln>
        </p:spPr>
      </p:pic>
      <p:pic>
        <p:nvPicPr>
          <p:cNvPr id="29" name="image8.png"/>
          <p:cNvPicPr/>
          <p:nvPr/>
        </p:nvPicPr>
        <p:blipFill>
          <a:blip r:embed="rId6">
            <a:extLst/>
          </a:blip>
          <a:stretch>
            <a:fillRect/>
          </a:stretch>
        </p:blipFill>
        <p:spPr>
          <a:xfrm>
            <a:off x="5193643" y="3910788"/>
            <a:ext cx="2444341" cy="1648896"/>
          </a:xfrm>
          <a:prstGeom prst="rect">
            <a:avLst/>
          </a:prstGeom>
          <a:ln w="12700">
            <a:miter lim="400000"/>
          </a:ln>
        </p:spPr>
      </p:pic>
      <p:pic>
        <p:nvPicPr>
          <p:cNvPr id="30" name="image9.png"/>
          <p:cNvPicPr/>
          <p:nvPr/>
        </p:nvPicPr>
        <p:blipFill>
          <a:blip r:embed="rId7">
            <a:extLst/>
          </a:blip>
          <a:stretch>
            <a:fillRect/>
          </a:stretch>
        </p:blipFill>
        <p:spPr>
          <a:xfrm>
            <a:off x="7823262" y="3918441"/>
            <a:ext cx="2178118" cy="1633590"/>
          </a:xfrm>
          <a:prstGeom prst="rect">
            <a:avLst/>
          </a:prstGeom>
          <a:ln w="12700">
            <a:miter lim="400000"/>
          </a:ln>
        </p:spPr>
      </p:pic>
      <p:sp>
        <p:nvSpPr>
          <p:cNvPr id="31" name="Shape 31"/>
          <p:cNvSpPr/>
          <p:nvPr/>
        </p:nvSpPr>
        <p:spPr>
          <a:xfrm>
            <a:off x="121963" y="3256453"/>
            <a:ext cx="2070064" cy="637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Movimentazione merci in ambienti outdoor</a:t>
            </a:r>
          </a:p>
        </p:txBody>
      </p:sp>
      <p:sp>
        <p:nvSpPr>
          <p:cNvPr id="32" name="Shape 32"/>
          <p:cNvSpPr/>
          <p:nvPr/>
        </p:nvSpPr>
        <p:spPr>
          <a:xfrm>
            <a:off x="2696624" y="3256453"/>
            <a:ext cx="2070063" cy="637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Movimentazione merci in ambienti indoor</a:t>
            </a:r>
          </a:p>
        </p:txBody>
      </p:sp>
      <p:sp>
        <p:nvSpPr>
          <p:cNvPr id="33" name="Shape 33"/>
          <p:cNvSpPr/>
          <p:nvPr/>
        </p:nvSpPr>
        <p:spPr>
          <a:xfrm>
            <a:off x="5380783" y="3256453"/>
            <a:ext cx="2070064" cy="637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Addestramento e manutenzione mezzi</a:t>
            </a:r>
          </a:p>
        </p:txBody>
      </p:sp>
      <p:sp>
        <p:nvSpPr>
          <p:cNvPr id="34" name="Shape 34"/>
          <p:cNvSpPr/>
          <p:nvPr/>
        </p:nvSpPr>
        <p:spPr>
          <a:xfrm>
            <a:off x="7877288" y="3256453"/>
            <a:ext cx="2070063" cy="637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600"/>
              </a:lnSpc>
              <a:defRPr spc="-37" sz="1500">
                <a:latin typeface="Thonburi"/>
                <a:ea typeface="Thonburi"/>
                <a:cs typeface="Thonburi"/>
                <a:sym typeface="Thonburi"/>
              </a:defRPr>
            </a:lvl1pPr>
          </a:lstStyle>
          <a:p>
            <a:pPr lvl="0">
              <a:defRPr spc="0" sz="1800"/>
            </a:pPr>
            <a:r>
              <a:rPr spc="-37" sz="1500"/>
              <a:t>Assistenza real-time, localizzazione indoor</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hape 178"/>
          <p:cNvSpPr/>
          <p:nvPr>
            <p:ph type="title"/>
          </p:nvPr>
        </p:nvSpPr>
        <p:spPr>
          <a:xfrm>
            <a:off x="2187200" y="258762"/>
            <a:ext cx="7017496" cy="806451"/>
          </a:xfrm>
          <a:prstGeom prst="rect">
            <a:avLst/>
          </a:prstGeom>
        </p:spPr>
        <p:txBody>
          <a:bodyPr>
            <a:normAutofit fontScale="100000" lnSpcReduction="0"/>
          </a:bodyPr>
          <a:lstStyle/>
          <a:p>
            <a:pPr lvl="0" algn="l" defTabSz="408828">
              <a:tabLst>
                <a:tab pos="647700" algn="l"/>
                <a:tab pos="1308100" algn="l"/>
                <a:tab pos="1968500" algn="l"/>
                <a:tab pos="2628900" algn="l"/>
                <a:tab pos="3289300" algn="l"/>
                <a:tab pos="3949700" algn="l"/>
                <a:tab pos="4610100" algn="l"/>
                <a:tab pos="5257800" algn="l"/>
                <a:tab pos="5918200" algn="l"/>
                <a:tab pos="6578600" algn="l"/>
                <a:tab pos="7239000" algn="l"/>
                <a:tab pos="7899400" algn="l"/>
              </a:tabLst>
              <a:defRPr sz="1800"/>
            </a:pPr>
            <a:r>
              <a:rPr sz="2912">
                <a:solidFill>
                  <a:srgbClr val="669999"/>
                </a:solidFill>
              </a:rPr>
              <a:t>Outdoor Logistic</a:t>
            </a:r>
            <a:endParaRPr sz="2912">
              <a:solidFill>
                <a:srgbClr val="669999"/>
              </a:solidFill>
            </a:endParaRPr>
          </a:p>
          <a:p>
            <a:pPr lvl="0" algn="l" defTabSz="408828">
              <a:tabLst>
                <a:tab pos="647700" algn="l"/>
                <a:tab pos="1308100" algn="l"/>
                <a:tab pos="1968500" algn="l"/>
                <a:tab pos="2628900" algn="l"/>
                <a:tab pos="3289300" algn="l"/>
                <a:tab pos="3949700" algn="l"/>
                <a:tab pos="4610100" algn="l"/>
                <a:tab pos="5257800" algn="l"/>
                <a:tab pos="5918200" algn="l"/>
                <a:tab pos="6578600" algn="l"/>
                <a:tab pos="7239000" algn="l"/>
                <a:tab pos="7899400" algn="l"/>
              </a:tabLst>
              <a:defRPr sz="1800"/>
            </a:pPr>
            <a:r>
              <a:rPr sz="2912">
                <a:solidFill>
                  <a:srgbClr val="669999"/>
                </a:solidFill>
              </a:rPr>
              <a:t>Terminal Handling Container</a:t>
            </a:r>
          </a:p>
        </p:txBody>
      </p:sp>
      <p:pic>
        <p:nvPicPr>
          <p:cNvPr id="179" name="image1.png"/>
          <p:cNvPicPr/>
          <p:nvPr/>
        </p:nvPicPr>
        <p:blipFill>
          <a:blip r:embed="rId3">
            <a:extLst/>
          </a:blip>
          <a:stretch>
            <a:fillRect/>
          </a:stretch>
        </p:blipFill>
        <p:spPr>
          <a:xfrm>
            <a:off x="8496300" y="6718300"/>
            <a:ext cx="1549400" cy="806450"/>
          </a:xfrm>
          <a:prstGeom prst="rect">
            <a:avLst/>
          </a:prstGeom>
          <a:ln w="12700">
            <a:miter lim="400000"/>
          </a:ln>
        </p:spPr>
      </p:pic>
      <p:pic>
        <p:nvPicPr>
          <p:cNvPr id="180" name="DSC00461.jpg" descr="\\ibmx3400\dati comuni\MARKETING &amp; COMUNICAZIONE\FOTO e  IMMAGINI IDA\foto traffico combinato terrestre\DSC00461.JPG"/>
          <p:cNvPicPr/>
          <p:nvPr/>
        </p:nvPicPr>
        <p:blipFill>
          <a:blip r:embed="rId4">
            <a:extLst/>
          </a:blip>
          <a:stretch>
            <a:fillRect/>
          </a:stretch>
        </p:blipFill>
        <p:spPr>
          <a:xfrm>
            <a:off x="2774112" y="1794112"/>
            <a:ext cx="5843673" cy="4195289"/>
          </a:xfrm>
          <a:prstGeom prst="rect">
            <a:avLst/>
          </a:prstGeom>
          <a:ln w="12700">
            <a:miter lim="400000"/>
          </a:ln>
        </p:spPr>
      </p:pic>
      <p:pic>
        <p:nvPicPr>
          <p:cNvPr id="181" name="image5.png"/>
          <p:cNvPicPr/>
          <p:nvPr/>
        </p:nvPicPr>
        <p:blipFill>
          <a:blip r:embed="rId5">
            <a:extLst/>
          </a:blip>
          <a:stretch>
            <a:fillRect/>
          </a:stretch>
        </p:blipFill>
        <p:spPr>
          <a:xfrm>
            <a:off x="2774950" y="6737475"/>
            <a:ext cx="1549400" cy="650751"/>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Shape 183"/>
          <p:cNvSpPr/>
          <p:nvPr>
            <p:ph type="title"/>
          </p:nvPr>
        </p:nvSpPr>
        <p:spPr>
          <a:xfrm>
            <a:off x="2187200" y="258762"/>
            <a:ext cx="7017496" cy="806451"/>
          </a:xfrm>
          <a:prstGeom prst="rect">
            <a:avLst/>
          </a:prstGeom>
        </p:spPr>
        <p:txBody>
          <a:bodyPr>
            <a:normAutofit fontScale="100000" lnSpcReduction="0"/>
          </a:bodyPr>
          <a:lstStyle/>
          <a:p>
            <a:pPr lvl="0" algn="l" defTabSz="359409">
              <a:tabLst>
                <a:tab pos="571500" algn="l"/>
                <a:tab pos="1155700" algn="l"/>
                <a:tab pos="1727200" algn="l"/>
                <a:tab pos="2311400" algn="l"/>
                <a:tab pos="2895600" algn="l"/>
                <a:tab pos="3467100" algn="l"/>
                <a:tab pos="4051300" algn="l"/>
                <a:tab pos="4622800" algn="l"/>
                <a:tab pos="5207000" algn="l"/>
                <a:tab pos="5791200" algn="l"/>
                <a:tab pos="6362700" algn="l"/>
                <a:tab pos="6946900" algn="l"/>
              </a:tabLst>
              <a:defRPr sz="1800"/>
            </a:pPr>
            <a:r>
              <a:rPr sz="2560">
                <a:solidFill>
                  <a:srgbClr val="669999"/>
                </a:solidFill>
              </a:rPr>
              <a:t>Outdoor Logistic</a:t>
            </a:r>
            <a:endParaRPr sz="2560">
              <a:solidFill>
                <a:srgbClr val="669999"/>
              </a:solidFill>
            </a:endParaRPr>
          </a:p>
          <a:p>
            <a:pPr lvl="0" algn="l" defTabSz="359409">
              <a:tabLst>
                <a:tab pos="571500" algn="l"/>
                <a:tab pos="1155700" algn="l"/>
                <a:tab pos="1727200" algn="l"/>
                <a:tab pos="2311400" algn="l"/>
                <a:tab pos="2895600" algn="l"/>
                <a:tab pos="3467100" algn="l"/>
                <a:tab pos="4051300" algn="l"/>
                <a:tab pos="4622800" algn="l"/>
                <a:tab pos="5207000" algn="l"/>
                <a:tab pos="5791200" algn="l"/>
                <a:tab pos="6362700" algn="l"/>
                <a:tab pos="6946900" algn="l"/>
              </a:tabLst>
              <a:defRPr sz="1800"/>
            </a:pPr>
            <a:r>
              <a:rPr sz="2560">
                <a:solidFill>
                  <a:srgbClr val="669999"/>
                </a:solidFill>
              </a:rPr>
              <a:t>Mappa elettronica YARD per localizzazione stalli </a:t>
            </a:r>
          </a:p>
        </p:txBody>
      </p:sp>
      <p:pic>
        <p:nvPicPr>
          <p:cNvPr id="184" name="image1.png"/>
          <p:cNvPicPr/>
          <p:nvPr/>
        </p:nvPicPr>
        <p:blipFill>
          <a:blip r:embed="rId3">
            <a:extLst/>
          </a:blip>
          <a:stretch>
            <a:fillRect/>
          </a:stretch>
        </p:blipFill>
        <p:spPr>
          <a:xfrm>
            <a:off x="8496300" y="6718300"/>
            <a:ext cx="1549400" cy="806450"/>
          </a:xfrm>
          <a:prstGeom prst="rect">
            <a:avLst/>
          </a:prstGeom>
          <a:ln w="12700">
            <a:miter lim="400000"/>
          </a:ln>
        </p:spPr>
      </p:pic>
      <p:pic>
        <p:nvPicPr>
          <p:cNvPr id="185" name="image.png"/>
          <p:cNvPicPr/>
          <p:nvPr/>
        </p:nvPicPr>
        <p:blipFill>
          <a:blip r:embed="rId4">
            <a:extLst/>
          </a:blip>
          <a:srcRect l="3408" t="8920" r="31492" b="7081"/>
          <a:stretch>
            <a:fillRect/>
          </a:stretch>
        </p:blipFill>
        <p:spPr>
          <a:xfrm>
            <a:off x="2754312" y="1476176"/>
            <a:ext cx="6416780" cy="4477091"/>
          </a:xfrm>
          <a:prstGeom prst="rect">
            <a:avLst/>
          </a:prstGeom>
          <a:ln w="12700">
            <a:miter lim="400000"/>
          </a:ln>
        </p:spPr>
      </p:pic>
      <p:pic>
        <p:nvPicPr>
          <p:cNvPr id="186" name="image5.png"/>
          <p:cNvPicPr/>
          <p:nvPr/>
        </p:nvPicPr>
        <p:blipFill>
          <a:blip r:embed="rId5">
            <a:extLst/>
          </a:blip>
          <a:stretch>
            <a:fillRect/>
          </a:stretch>
        </p:blipFill>
        <p:spPr>
          <a:xfrm>
            <a:off x="2774950" y="6737475"/>
            <a:ext cx="1549400" cy="650751"/>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ph type="title"/>
          </p:nvPr>
        </p:nvSpPr>
        <p:spPr>
          <a:xfrm>
            <a:off x="144462" y="6840535"/>
            <a:ext cx="9070976" cy="627065"/>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Il Progetto di ricerca ARALD</a:t>
            </a:r>
          </a:p>
        </p:txBody>
      </p:sp>
      <p:pic>
        <p:nvPicPr>
          <p:cNvPr id="37"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38"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sp>
        <p:nvSpPr>
          <p:cNvPr id="39" name="Shape 39"/>
          <p:cNvSpPr/>
          <p:nvPr/>
        </p:nvSpPr>
        <p:spPr>
          <a:xfrm>
            <a:off x="448387" y="2456352"/>
            <a:ext cx="9174326" cy="17198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457200">
              <a:lnSpc>
                <a:spcPts val="2600"/>
              </a:lnSpc>
              <a:defRPr spc="-37" sz="1500">
                <a:latin typeface="Thonburi"/>
                <a:ea typeface="Thonburi"/>
                <a:cs typeface="Thonburi"/>
                <a:sym typeface="Thonburi"/>
              </a:defRPr>
            </a:lvl1pPr>
          </a:lstStyle>
          <a:p>
            <a:pPr lvl="0">
              <a:defRPr spc="0" sz="1800"/>
            </a:pPr>
            <a:r>
              <a:rPr spc="-37" sz="1500"/>
              <a:t>Il progetto ARALD prevede attività di ricerca e sviluppo sperimentale di un ambiente di Realtà Aumentata applicata al supporto delle attività operative afferenti alla movimentazione delle merci, in ambiti mappati indoor outdoor ed il supporto alla manutenzione, controllo remoto e risoluzione di problemi di funzionamento per apparecchiature meccaniche ed elettromeccaniche di mezzi di movimentazione merci di magazzino (carrelli elevatori, transpallet, etc.).</a:t>
            </a:r>
          </a:p>
        </p:txBody>
      </p:sp>
      <p:pic>
        <p:nvPicPr>
          <p:cNvPr id="40" name="image10.png"/>
          <p:cNvPicPr/>
          <p:nvPr/>
        </p:nvPicPr>
        <p:blipFill>
          <a:blip r:embed="rId4">
            <a:extLst/>
          </a:blip>
          <a:stretch>
            <a:fillRect/>
          </a:stretch>
        </p:blipFill>
        <p:spPr>
          <a:xfrm>
            <a:off x="0" y="4021235"/>
            <a:ext cx="10071100" cy="2480899"/>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nvSpPr>
        <p:spPr>
          <a:xfrm>
            <a:off x="7972969" y="2303858"/>
            <a:ext cx="2100762" cy="3330579"/>
          </a:xfrm>
          <a:prstGeom prst="rect">
            <a:avLst/>
          </a:prstGeom>
          <a:solidFill>
            <a:srgbClr val="E7E7E7"/>
          </a:solidFill>
          <a:ln w="12700">
            <a:miter lim="400000"/>
          </a:ln>
        </p:spPr>
        <p:txBody>
          <a:bodyPr lIns="0" tIns="0" rIns="0" bIns="0"/>
          <a:lstStyle/>
          <a:p>
            <a:pPr lvl="0">
              <a:defRPr>
                <a:latin typeface="Times New Roman"/>
                <a:ea typeface="Times New Roman"/>
                <a:cs typeface="Times New Roman"/>
                <a:sym typeface="Times New Roman"/>
              </a:defRPr>
            </a:pPr>
          </a:p>
        </p:txBody>
      </p:sp>
      <p:sp>
        <p:nvSpPr>
          <p:cNvPr id="43" name="Shape 43"/>
          <p:cNvSpPr/>
          <p:nvPr/>
        </p:nvSpPr>
        <p:spPr>
          <a:xfrm>
            <a:off x="-60846" y="2318144"/>
            <a:ext cx="5056833" cy="3330580"/>
          </a:xfrm>
          <a:prstGeom prst="rect">
            <a:avLst/>
          </a:prstGeom>
          <a:solidFill>
            <a:srgbClr val="E7E7E7"/>
          </a:solidFill>
          <a:ln w="12700">
            <a:miter lim="400000"/>
          </a:ln>
        </p:spPr>
        <p:txBody>
          <a:bodyPr lIns="0" tIns="0" rIns="0" bIns="0"/>
          <a:lstStyle/>
          <a:p>
            <a:pPr lvl="0">
              <a:defRPr>
                <a:latin typeface="Times New Roman"/>
                <a:ea typeface="Times New Roman"/>
                <a:cs typeface="Times New Roman"/>
                <a:sym typeface="Times New Roman"/>
              </a:defRPr>
            </a:pPr>
          </a:p>
        </p:txBody>
      </p:sp>
      <p:sp>
        <p:nvSpPr>
          <p:cNvPr id="44" name="Shape 44"/>
          <p:cNvSpPr/>
          <p:nvPr>
            <p:ph type="title"/>
          </p:nvPr>
        </p:nvSpPr>
        <p:spPr>
          <a:xfrm>
            <a:off x="144462" y="6840535"/>
            <a:ext cx="9070976" cy="830264"/>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Partnership</a:t>
            </a:r>
          </a:p>
        </p:txBody>
      </p:sp>
      <p:pic>
        <p:nvPicPr>
          <p:cNvPr id="45"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46"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47" name="image3.jpeg"/>
          <p:cNvPicPr/>
          <p:nvPr/>
        </p:nvPicPr>
        <p:blipFill>
          <a:blip r:embed="rId3">
            <a:extLst/>
          </a:blip>
          <a:srcRect l="9973" t="0" r="9973" b="0"/>
          <a:stretch>
            <a:fillRect/>
          </a:stretch>
        </p:blipFill>
        <p:spPr>
          <a:xfrm>
            <a:off x="670519" y="4086621"/>
            <a:ext cx="1365833" cy="710907"/>
          </a:xfrm>
          <a:prstGeom prst="rect">
            <a:avLst/>
          </a:prstGeom>
          <a:ln w="12700">
            <a:miter lim="400000"/>
          </a:ln>
        </p:spPr>
      </p:pic>
      <p:pic>
        <p:nvPicPr>
          <p:cNvPr id="48" name="image2.png"/>
          <p:cNvPicPr/>
          <p:nvPr/>
        </p:nvPicPr>
        <p:blipFill>
          <a:blip r:embed="rId4">
            <a:extLst/>
          </a:blip>
          <a:stretch>
            <a:fillRect/>
          </a:stretch>
        </p:blipFill>
        <p:spPr>
          <a:xfrm>
            <a:off x="609598" y="2844800"/>
            <a:ext cx="1683941" cy="623057"/>
          </a:xfrm>
          <a:prstGeom prst="rect">
            <a:avLst/>
          </a:prstGeom>
          <a:ln w="12700">
            <a:miter lim="400000"/>
          </a:ln>
        </p:spPr>
      </p:pic>
      <p:pic>
        <p:nvPicPr>
          <p:cNvPr id="49" name="image4.png"/>
          <p:cNvPicPr/>
          <p:nvPr/>
        </p:nvPicPr>
        <p:blipFill>
          <a:blip r:embed="rId5">
            <a:extLst/>
          </a:blip>
          <a:stretch>
            <a:fillRect/>
          </a:stretch>
        </p:blipFill>
        <p:spPr>
          <a:xfrm>
            <a:off x="2758844" y="2965844"/>
            <a:ext cx="1731659" cy="380968"/>
          </a:xfrm>
          <a:prstGeom prst="rect">
            <a:avLst/>
          </a:prstGeom>
          <a:ln w="12700">
            <a:miter lim="400000"/>
          </a:ln>
        </p:spPr>
      </p:pic>
      <p:pic>
        <p:nvPicPr>
          <p:cNvPr id="50" name="image5.png"/>
          <p:cNvPicPr/>
          <p:nvPr/>
        </p:nvPicPr>
        <p:blipFill>
          <a:blip r:embed="rId6">
            <a:extLst/>
          </a:blip>
          <a:stretch>
            <a:fillRect/>
          </a:stretch>
        </p:blipFill>
        <p:spPr>
          <a:xfrm>
            <a:off x="2778481" y="4127098"/>
            <a:ext cx="1692386" cy="710804"/>
          </a:xfrm>
          <a:prstGeom prst="rect">
            <a:avLst/>
          </a:prstGeom>
          <a:ln w="12700">
            <a:miter lim="400000"/>
          </a:ln>
        </p:spPr>
      </p:pic>
      <p:pic>
        <p:nvPicPr>
          <p:cNvPr id="51" name="image11.png"/>
          <p:cNvPicPr/>
          <p:nvPr/>
        </p:nvPicPr>
        <p:blipFill>
          <a:blip r:embed="rId7">
            <a:extLst/>
          </a:blip>
          <a:stretch>
            <a:fillRect/>
          </a:stretch>
        </p:blipFill>
        <p:spPr>
          <a:xfrm>
            <a:off x="8737600" y="2508644"/>
            <a:ext cx="571500" cy="889003"/>
          </a:xfrm>
          <a:prstGeom prst="rect">
            <a:avLst/>
          </a:prstGeom>
          <a:ln w="12700">
            <a:miter lim="400000"/>
          </a:ln>
        </p:spPr>
      </p:pic>
      <p:pic>
        <p:nvPicPr>
          <p:cNvPr id="52" name="image12.png"/>
          <p:cNvPicPr/>
          <p:nvPr/>
        </p:nvPicPr>
        <p:blipFill>
          <a:blip r:embed="rId8">
            <a:extLst/>
          </a:blip>
          <a:stretch>
            <a:fillRect/>
          </a:stretch>
        </p:blipFill>
        <p:spPr>
          <a:xfrm>
            <a:off x="8413750" y="3538932"/>
            <a:ext cx="1219200" cy="889003"/>
          </a:xfrm>
          <a:prstGeom prst="rect">
            <a:avLst/>
          </a:prstGeom>
          <a:ln w="12700">
            <a:miter lim="400000"/>
          </a:ln>
        </p:spPr>
      </p:pic>
      <p:pic>
        <p:nvPicPr>
          <p:cNvPr id="53" name="image13.png"/>
          <p:cNvPicPr/>
          <p:nvPr/>
        </p:nvPicPr>
        <p:blipFill>
          <a:blip r:embed="rId9">
            <a:extLst/>
          </a:blip>
          <a:stretch>
            <a:fillRect/>
          </a:stretch>
        </p:blipFill>
        <p:spPr>
          <a:xfrm>
            <a:off x="8413750" y="4569221"/>
            <a:ext cx="1219200" cy="889003"/>
          </a:xfrm>
          <a:prstGeom prst="rect">
            <a:avLst/>
          </a:prstGeom>
          <a:ln w="12700">
            <a:miter lim="400000"/>
          </a:ln>
        </p:spPr>
      </p:pic>
      <p:sp>
        <p:nvSpPr>
          <p:cNvPr id="54" name="Shape 54"/>
          <p:cNvSpPr/>
          <p:nvPr/>
        </p:nvSpPr>
        <p:spPr>
          <a:xfrm>
            <a:off x="2262351" y="5648735"/>
            <a:ext cx="2724643" cy="3809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Thonburi"/>
                <a:ea typeface="Thonburi"/>
                <a:cs typeface="Thonburi"/>
                <a:sym typeface="Thonburi"/>
              </a:defRPr>
            </a:lvl1pPr>
          </a:lstStyle>
          <a:p>
            <a:pPr lvl="0"/>
            <a:r>
              <a:t>Partecipanti al progetto</a:t>
            </a:r>
          </a:p>
        </p:txBody>
      </p:sp>
      <p:sp>
        <p:nvSpPr>
          <p:cNvPr id="55" name="Shape 55"/>
          <p:cNvSpPr/>
          <p:nvPr/>
        </p:nvSpPr>
        <p:spPr>
          <a:xfrm>
            <a:off x="7963323" y="5648735"/>
            <a:ext cx="1365902" cy="3809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Thonburi"/>
                <a:ea typeface="Thonburi"/>
                <a:cs typeface="Thonburi"/>
                <a:sym typeface="Thonburi"/>
              </a:defRPr>
            </a:lvl1pPr>
          </a:lstStyle>
          <a:p>
            <a:pPr lvl="0"/>
            <a:r>
              <a:t>Finanziatori</a:t>
            </a:r>
          </a:p>
        </p:txBody>
      </p:sp>
      <p:sp>
        <p:nvSpPr>
          <p:cNvPr id="56" name="Shape 56"/>
          <p:cNvSpPr/>
          <p:nvPr/>
        </p:nvSpPr>
        <p:spPr>
          <a:xfrm>
            <a:off x="5173364" y="2316889"/>
            <a:ext cx="2650548" cy="31288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lnSpc>
                <a:spcPts val="2600"/>
              </a:lnSpc>
            </a:pPr>
            <a:r>
              <a:rPr spc="-37" sz="1500">
                <a:latin typeface="Thonburi"/>
                <a:ea typeface="Thonburi"/>
                <a:cs typeface="Thonburi"/>
                <a:sym typeface="Thonburi"/>
              </a:rPr>
              <a:t>Progetto di ricerca finanziato dalla Regione Abruzzo Direzione Sviluppo Economico, POR FESR Abruzzo 2007-2013.</a:t>
            </a:r>
            <a:endParaRPr spc="-37" sz="1500">
              <a:latin typeface="Thonburi"/>
              <a:ea typeface="Thonburi"/>
              <a:cs typeface="Thonburi"/>
              <a:sym typeface="Thonburi"/>
            </a:endParaRPr>
          </a:p>
          <a:p>
            <a:pPr lvl="0" algn="ctr" defTabSz="457200">
              <a:lnSpc>
                <a:spcPts val="2600"/>
              </a:lnSpc>
            </a:pPr>
            <a:endParaRPr spc="-37" sz="1500">
              <a:latin typeface="Thonburi"/>
              <a:ea typeface="Thonburi"/>
              <a:cs typeface="Thonburi"/>
              <a:sym typeface="Thonburi"/>
            </a:endParaRPr>
          </a:p>
          <a:p>
            <a:pPr lvl="0" algn="ctr" defTabSz="457200">
              <a:lnSpc>
                <a:spcPts val="2300"/>
              </a:lnSpc>
            </a:pPr>
            <a:r>
              <a:rPr spc="-32" sz="1300">
                <a:latin typeface="Thonburi"/>
                <a:ea typeface="Thonburi"/>
                <a:cs typeface="Thonburi"/>
                <a:sym typeface="Thonburi"/>
              </a:rPr>
              <a:t>Attività I.1.1. Sostegno alla realizzazione di progetti di Ricerca Industriale e/o Sviluppo sperimentale.</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title"/>
          </p:nvPr>
        </p:nvSpPr>
        <p:spPr>
          <a:xfrm>
            <a:off x="144462" y="6840535"/>
            <a:ext cx="9070976" cy="720728"/>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Unità di ricerca e prototipazione</a:t>
            </a:r>
          </a:p>
        </p:txBody>
      </p:sp>
      <p:pic>
        <p:nvPicPr>
          <p:cNvPr id="59"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60"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grpSp>
        <p:nvGrpSpPr>
          <p:cNvPr id="63" name="Group 63"/>
          <p:cNvGrpSpPr/>
          <p:nvPr/>
        </p:nvGrpSpPr>
        <p:grpSpPr>
          <a:xfrm>
            <a:off x="5692842" y="3563342"/>
            <a:ext cx="3783446" cy="2555155"/>
            <a:chOff x="0" y="0"/>
            <a:chExt cx="3783445" cy="2555153"/>
          </a:xfrm>
        </p:grpSpPr>
        <p:pic>
          <p:nvPicPr>
            <p:cNvPr id="61" name="image14.png"/>
            <p:cNvPicPr/>
            <p:nvPr/>
          </p:nvPicPr>
          <p:blipFill>
            <a:blip r:embed="rId4">
              <a:extLst/>
            </a:blip>
            <a:stretch>
              <a:fillRect/>
            </a:stretch>
          </p:blipFill>
          <p:spPr>
            <a:xfrm>
              <a:off x="203200" y="203200"/>
              <a:ext cx="3377046" cy="2110654"/>
            </a:xfrm>
            <a:prstGeom prst="rect">
              <a:avLst/>
            </a:prstGeom>
            <a:ln w="12700" cap="flat">
              <a:noFill/>
              <a:miter lim="400000"/>
            </a:ln>
            <a:effectLst/>
          </p:spPr>
        </p:pic>
        <p:pic>
          <p:nvPicPr>
            <p:cNvPr id="62" name="image15.png"/>
            <p:cNvPicPr/>
            <p:nvPr/>
          </p:nvPicPr>
          <p:blipFill>
            <a:blip r:embed="rId5">
              <a:extLst/>
            </a:blip>
            <a:stretch>
              <a:fillRect/>
            </a:stretch>
          </p:blipFill>
          <p:spPr>
            <a:xfrm>
              <a:off x="0" y="0"/>
              <a:ext cx="3783446" cy="2555154"/>
            </a:xfrm>
            <a:prstGeom prst="rect">
              <a:avLst/>
            </a:prstGeom>
            <a:ln w="12700" cap="flat">
              <a:noFill/>
              <a:miter lim="400000"/>
            </a:ln>
            <a:effectLst/>
          </p:spPr>
        </p:pic>
      </p:grpSp>
      <p:grpSp>
        <p:nvGrpSpPr>
          <p:cNvPr id="66" name="Group 66"/>
          <p:cNvGrpSpPr/>
          <p:nvPr/>
        </p:nvGrpSpPr>
        <p:grpSpPr>
          <a:xfrm>
            <a:off x="2756783" y="2553155"/>
            <a:ext cx="3901439" cy="2243219"/>
            <a:chOff x="0" y="0"/>
            <a:chExt cx="3901438" cy="2243217"/>
          </a:xfrm>
        </p:grpSpPr>
        <p:pic>
          <p:nvPicPr>
            <p:cNvPr id="64" name="image16.png"/>
            <p:cNvPicPr/>
            <p:nvPr/>
          </p:nvPicPr>
          <p:blipFill>
            <a:blip r:embed="rId6">
              <a:extLst/>
            </a:blip>
            <a:stretch>
              <a:fillRect/>
            </a:stretch>
          </p:blipFill>
          <p:spPr>
            <a:xfrm>
              <a:off x="203200" y="203200"/>
              <a:ext cx="3495038" cy="1798718"/>
            </a:xfrm>
            <a:prstGeom prst="rect">
              <a:avLst/>
            </a:prstGeom>
            <a:ln w="12700" cap="flat">
              <a:noFill/>
              <a:miter lim="400000"/>
            </a:ln>
            <a:effectLst/>
          </p:spPr>
        </p:pic>
        <p:pic>
          <p:nvPicPr>
            <p:cNvPr id="65" name="image17.png"/>
            <p:cNvPicPr/>
            <p:nvPr/>
          </p:nvPicPr>
          <p:blipFill>
            <a:blip r:embed="rId7">
              <a:extLst/>
            </a:blip>
            <a:stretch>
              <a:fillRect/>
            </a:stretch>
          </p:blipFill>
          <p:spPr>
            <a:xfrm>
              <a:off x="-1" y="0"/>
              <a:ext cx="3901440" cy="2243218"/>
            </a:xfrm>
            <a:prstGeom prst="rect">
              <a:avLst/>
            </a:prstGeom>
            <a:ln w="12700" cap="flat">
              <a:noFill/>
              <a:miter lim="400000"/>
            </a:ln>
            <a:effectLst/>
          </p:spPr>
        </p:pic>
      </p:grpSp>
      <p:grpSp>
        <p:nvGrpSpPr>
          <p:cNvPr id="69" name="Group 69"/>
          <p:cNvGrpSpPr/>
          <p:nvPr/>
        </p:nvGrpSpPr>
        <p:grpSpPr>
          <a:xfrm>
            <a:off x="607514" y="3408379"/>
            <a:ext cx="3220608" cy="2555155"/>
            <a:chOff x="-1" y="0"/>
            <a:chExt cx="3220606" cy="2555153"/>
          </a:xfrm>
        </p:grpSpPr>
        <p:pic>
          <p:nvPicPr>
            <p:cNvPr id="67" name="image18.png"/>
            <p:cNvPicPr/>
            <p:nvPr/>
          </p:nvPicPr>
          <p:blipFill>
            <a:blip r:embed="rId8">
              <a:extLst/>
            </a:blip>
            <a:stretch>
              <a:fillRect/>
            </a:stretch>
          </p:blipFill>
          <p:spPr>
            <a:xfrm>
              <a:off x="203200" y="203200"/>
              <a:ext cx="2814205" cy="2110654"/>
            </a:xfrm>
            <a:prstGeom prst="rect">
              <a:avLst/>
            </a:prstGeom>
            <a:ln w="12700" cap="flat">
              <a:noFill/>
              <a:miter lim="400000"/>
            </a:ln>
            <a:effectLst/>
          </p:spPr>
        </p:pic>
        <p:pic>
          <p:nvPicPr>
            <p:cNvPr id="68" name="image19.png"/>
            <p:cNvPicPr/>
            <p:nvPr/>
          </p:nvPicPr>
          <p:blipFill>
            <a:blip r:embed="rId9">
              <a:extLst/>
            </a:blip>
            <a:stretch>
              <a:fillRect/>
            </a:stretch>
          </p:blipFill>
          <p:spPr>
            <a:xfrm>
              <a:off x="-2" y="0"/>
              <a:ext cx="3220608" cy="2555154"/>
            </a:xfrm>
            <a:prstGeom prst="rect">
              <a:avLst/>
            </a:prstGeom>
            <a:ln w="12700" cap="flat">
              <a:noFill/>
              <a:miter lim="400000"/>
            </a:ln>
            <a:effectLst/>
          </p:spPr>
        </p:pic>
      </p:grpSp>
      <p:sp>
        <p:nvSpPr>
          <p:cNvPr id="70" name="Shape 70"/>
          <p:cNvSpPr/>
          <p:nvPr/>
        </p:nvSpPr>
        <p:spPr>
          <a:xfrm>
            <a:off x="2832520" y="1724435"/>
            <a:ext cx="5374830" cy="7154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1500">
                <a:latin typeface="Thonburi"/>
                <a:ea typeface="Thonburi"/>
                <a:cs typeface="Thonburi"/>
                <a:sym typeface="Thonburi"/>
              </a:rPr>
              <a:t>UNITA’ DI RICERCA n.1</a:t>
            </a:r>
            <a:endParaRPr sz="1500">
              <a:latin typeface="Thonburi"/>
              <a:ea typeface="Thonburi"/>
              <a:cs typeface="Thonburi"/>
              <a:sym typeface="Thonburi"/>
            </a:endParaRPr>
          </a:p>
          <a:p>
            <a:pPr lvl="0"/>
            <a:r>
              <a:rPr sz="1500">
                <a:latin typeface="Thonburi"/>
                <a:ea typeface="Thonburi"/>
                <a:cs typeface="Thonburi"/>
                <a:sym typeface="Thonburi"/>
              </a:rPr>
              <a:t>studio di un sistema di localizzazione indoor e  outdoor e </a:t>
            </a:r>
            <a:endParaRPr sz="1500">
              <a:latin typeface="Thonburi"/>
              <a:ea typeface="Thonburi"/>
              <a:cs typeface="Thonburi"/>
              <a:sym typeface="Thonburi"/>
            </a:endParaRPr>
          </a:p>
          <a:p>
            <a:pPr lvl="0"/>
            <a:r>
              <a:rPr sz="1500">
                <a:latin typeface="Thonburi"/>
                <a:ea typeface="Thonburi"/>
                <a:cs typeface="Thonburi"/>
                <a:sym typeface="Thonburi"/>
              </a:rPr>
              <a:t>prototipazione di un modulo di navigazione AR </a:t>
            </a:r>
          </a:p>
        </p:txBody>
      </p:sp>
      <p:sp>
        <p:nvSpPr>
          <p:cNvPr id="71" name="Shape 71"/>
          <p:cNvSpPr/>
          <p:nvPr/>
        </p:nvSpPr>
        <p:spPr>
          <a:xfrm>
            <a:off x="636266" y="5998564"/>
            <a:ext cx="6538694" cy="7154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1500">
                <a:latin typeface="Thonburi"/>
                <a:ea typeface="Thonburi"/>
                <a:cs typeface="Thonburi"/>
                <a:sym typeface="Thonburi"/>
              </a:rPr>
              <a:t>UNITA’ DI RICERCA n.2</a:t>
            </a:r>
            <a:endParaRPr sz="1500">
              <a:latin typeface="Thonburi"/>
              <a:ea typeface="Thonburi"/>
              <a:cs typeface="Thonburi"/>
              <a:sym typeface="Thonburi"/>
            </a:endParaRPr>
          </a:p>
          <a:p>
            <a:pPr lvl="0"/>
            <a:r>
              <a:rPr sz="1500">
                <a:latin typeface="Thonburi"/>
                <a:ea typeface="Thonburi"/>
                <a:cs typeface="Thonburi"/>
                <a:sym typeface="Thonburi"/>
              </a:rPr>
              <a:t>prototipazione di un sistema di addestramento e manutenzione e studio delle interfacce applicative in AR </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xfrm>
            <a:off x="144462" y="6840535"/>
            <a:ext cx="9070976" cy="842964"/>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UR1: Il Sistema PickAR</a:t>
            </a:r>
          </a:p>
        </p:txBody>
      </p:sp>
      <p:pic>
        <p:nvPicPr>
          <p:cNvPr id="74"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75"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76" name="image20.png"/>
          <p:cNvPicPr/>
          <p:nvPr/>
        </p:nvPicPr>
        <p:blipFill>
          <a:blip r:embed="rId4">
            <a:extLst/>
          </a:blip>
          <a:stretch>
            <a:fillRect/>
          </a:stretch>
        </p:blipFill>
        <p:spPr>
          <a:xfrm>
            <a:off x="0" y="2626067"/>
            <a:ext cx="10071100" cy="3771118"/>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144462" y="6840535"/>
            <a:ext cx="9070976" cy="70009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I Moduli del sistema PickAR</a:t>
            </a:r>
          </a:p>
        </p:txBody>
      </p:sp>
      <p:pic>
        <p:nvPicPr>
          <p:cNvPr id="79" name="image1.png"/>
          <p:cNvPicPr/>
          <p:nvPr/>
        </p:nvPicPr>
        <p:blipFill>
          <a:blip r:embed="rId2">
            <a:extLst/>
          </a:blip>
          <a:stretch>
            <a:fillRect/>
          </a:stretch>
        </p:blipFill>
        <p:spPr>
          <a:xfrm>
            <a:off x="8496300" y="6718300"/>
            <a:ext cx="1549400" cy="806450"/>
          </a:xfrm>
          <a:prstGeom prst="rect">
            <a:avLst/>
          </a:prstGeom>
          <a:ln w="12700">
            <a:miter lim="400000"/>
          </a:ln>
        </p:spPr>
      </p:pic>
      <p:pic>
        <p:nvPicPr>
          <p:cNvPr id="80"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pic>
        <p:nvPicPr>
          <p:cNvPr id="81" name="image21.png"/>
          <p:cNvPicPr/>
          <p:nvPr/>
        </p:nvPicPr>
        <p:blipFill>
          <a:blip r:embed="rId4">
            <a:extLst/>
          </a:blip>
          <a:stretch>
            <a:fillRect/>
          </a:stretch>
        </p:blipFill>
        <p:spPr>
          <a:xfrm>
            <a:off x="4002359" y="4852546"/>
            <a:ext cx="2574383" cy="1301765"/>
          </a:xfrm>
          <a:prstGeom prst="rect">
            <a:avLst/>
          </a:prstGeom>
          <a:ln w="12700">
            <a:miter lim="400000"/>
          </a:ln>
        </p:spPr>
      </p:pic>
      <p:pic>
        <p:nvPicPr>
          <p:cNvPr id="82" name="image22.png"/>
          <p:cNvPicPr/>
          <p:nvPr/>
        </p:nvPicPr>
        <p:blipFill>
          <a:blip r:embed="rId5">
            <a:extLst/>
          </a:blip>
          <a:stretch>
            <a:fillRect/>
          </a:stretch>
        </p:blipFill>
        <p:spPr>
          <a:xfrm>
            <a:off x="-34281" y="4506633"/>
            <a:ext cx="3254763" cy="1785036"/>
          </a:xfrm>
          <a:prstGeom prst="rect">
            <a:avLst/>
          </a:prstGeom>
          <a:ln w="12700">
            <a:miter lim="400000"/>
          </a:ln>
        </p:spPr>
      </p:pic>
      <p:pic>
        <p:nvPicPr>
          <p:cNvPr id="83" name="image23.png"/>
          <p:cNvPicPr/>
          <p:nvPr/>
        </p:nvPicPr>
        <p:blipFill>
          <a:blip r:embed="rId6">
            <a:extLst/>
          </a:blip>
          <a:stretch>
            <a:fillRect/>
          </a:stretch>
        </p:blipFill>
        <p:spPr>
          <a:xfrm>
            <a:off x="1790" y="2061620"/>
            <a:ext cx="3182621" cy="2112183"/>
          </a:xfrm>
          <a:prstGeom prst="rect">
            <a:avLst/>
          </a:prstGeom>
          <a:ln w="12700">
            <a:miter lim="400000"/>
          </a:ln>
        </p:spPr>
      </p:pic>
      <p:pic>
        <p:nvPicPr>
          <p:cNvPr id="84" name="image24.png"/>
          <p:cNvPicPr/>
          <p:nvPr/>
        </p:nvPicPr>
        <p:blipFill>
          <a:blip r:embed="rId7">
            <a:extLst/>
          </a:blip>
          <a:stretch>
            <a:fillRect/>
          </a:stretch>
        </p:blipFill>
        <p:spPr>
          <a:xfrm>
            <a:off x="7942078" y="2616921"/>
            <a:ext cx="1549403" cy="1549403"/>
          </a:xfrm>
          <a:prstGeom prst="rect">
            <a:avLst/>
          </a:prstGeom>
          <a:ln w="12700">
            <a:miter lim="400000"/>
          </a:ln>
        </p:spPr>
      </p:pic>
      <p:pic>
        <p:nvPicPr>
          <p:cNvPr id="85" name="image25.png"/>
          <p:cNvPicPr/>
          <p:nvPr/>
        </p:nvPicPr>
        <p:blipFill>
          <a:blip r:embed="rId8">
            <a:extLst/>
          </a:blip>
          <a:stretch>
            <a:fillRect/>
          </a:stretch>
        </p:blipFill>
        <p:spPr>
          <a:xfrm>
            <a:off x="5690096" y="2641830"/>
            <a:ext cx="2134287" cy="1524492"/>
          </a:xfrm>
          <a:prstGeom prst="rect">
            <a:avLst/>
          </a:prstGeom>
          <a:ln w="12700">
            <a:miter lim="400000"/>
          </a:ln>
        </p:spPr>
      </p:pic>
      <p:pic>
        <p:nvPicPr>
          <p:cNvPr id="86" name="image26.png"/>
          <p:cNvPicPr/>
          <p:nvPr/>
        </p:nvPicPr>
        <p:blipFill>
          <a:blip r:embed="rId9">
            <a:extLst/>
          </a:blip>
          <a:stretch>
            <a:fillRect/>
          </a:stretch>
        </p:blipFill>
        <p:spPr>
          <a:xfrm>
            <a:off x="3641376" y="2641830"/>
            <a:ext cx="1931024" cy="1524492"/>
          </a:xfrm>
          <a:prstGeom prst="rect">
            <a:avLst/>
          </a:prstGeom>
          <a:ln w="12700">
            <a:miter lim="400000"/>
          </a:ln>
        </p:spPr>
      </p:pic>
      <p:pic>
        <p:nvPicPr>
          <p:cNvPr id="87" name="image27.png"/>
          <p:cNvPicPr/>
          <p:nvPr/>
        </p:nvPicPr>
        <p:blipFill>
          <a:blip r:embed="rId10">
            <a:extLst/>
          </a:blip>
          <a:stretch>
            <a:fillRect/>
          </a:stretch>
        </p:blipFill>
        <p:spPr>
          <a:xfrm>
            <a:off x="7218708" y="4532086"/>
            <a:ext cx="2295862" cy="1622226"/>
          </a:xfrm>
          <a:prstGeom prst="rect">
            <a:avLst/>
          </a:prstGeom>
          <a:ln w="12700">
            <a:miter lim="400000"/>
          </a:ln>
        </p:spPr>
      </p:pic>
      <p:sp>
        <p:nvSpPr>
          <p:cNvPr id="88" name="Shape 88"/>
          <p:cNvSpPr/>
          <p:nvPr/>
        </p:nvSpPr>
        <p:spPr>
          <a:xfrm>
            <a:off x="3658022" y="2156235"/>
            <a:ext cx="4805796" cy="3809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Thonburi"/>
                <a:ea typeface="Thonburi"/>
                <a:cs typeface="Thonburi"/>
                <a:sym typeface="Thonburi"/>
              </a:defRPr>
            </a:lvl1pPr>
          </a:lstStyle>
          <a:p>
            <a:pPr lvl="0"/>
            <a:r>
              <a:t>Modulo di localizzazione indoor ed outdoor</a:t>
            </a:r>
          </a:p>
        </p:txBody>
      </p:sp>
      <p:sp>
        <p:nvSpPr>
          <p:cNvPr id="89" name="Shape 89"/>
          <p:cNvSpPr/>
          <p:nvPr/>
        </p:nvSpPr>
        <p:spPr>
          <a:xfrm>
            <a:off x="3658022" y="4498385"/>
            <a:ext cx="2810282" cy="2895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Thonburi"/>
                <a:ea typeface="Thonburi"/>
                <a:cs typeface="Thonburi"/>
                <a:sym typeface="Thonburi"/>
              </a:defRPr>
            </a:lvl1pPr>
          </a:lstStyle>
          <a:p>
            <a:pPr lvl="0"/>
            <a:r>
              <a:t>Modulo di navigazione AR</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tabLst>
                <a:tab pos="723900" algn="l"/>
                <a:tab pos="1447800" algn="l"/>
                <a:tab pos="2171700" algn="l"/>
              </a:tabLst>
            </a:lvl1pPr>
          </a:lstStyle>
          <a:p>
            <a:pPr lvl="0">
              <a:defRPr sz="1800"/>
            </a:pPr>
            <a:fld id="{86CB4B4D-7CA3-9044-876B-883B54F8677D}" type="slidenum">
              <a:rPr sz="1400"/>
            </a:fld>
          </a:p>
        </p:txBody>
      </p:sp>
      <p:sp>
        <p:nvSpPr>
          <p:cNvPr id="92" name="Shape 92"/>
          <p:cNvSpPr/>
          <p:nvPr>
            <p:ph type="title"/>
          </p:nvPr>
        </p:nvSpPr>
        <p:spPr>
          <a:xfrm>
            <a:off x="134936" y="6845300"/>
            <a:ext cx="9069391" cy="57160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Navigatore indoor (versione android 4.2.2.)</a:t>
            </a:r>
          </a:p>
        </p:txBody>
      </p:sp>
      <p:pic>
        <p:nvPicPr>
          <p:cNvPr id="93" name="image4.jpeg"/>
          <p:cNvPicPr/>
          <p:nvPr/>
        </p:nvPicPr>
        <p:blipFill>
          <a:blip r:embed="rId2">
            <a:extLst/>
          </a:blip>
          <a:stretch>
            <a:fillRect/>
          </a:stretch>
        </p:blipFill>
        <p:spPr>
          <a:xfrm>
            <a:off x="218281" y="2124713"/>
            <a:ext cx="7317024" cy="4573142"/>
          </a:xfrm>
          <a:prstGeom prst="rect">
            <a:avLst/>
          </a:prstGeom>
          <a:ln w="12700">
            <a:miter lim="400000"/>
          </a:ln>
        </p:spPr>
      </p:pic>
      <p:pic>
        <p:nvPicPr>
          <p:cNvPr id="94" name="image3.jpeg"/>
          <p:cNvPicPr/>
          <p:nvPr/>
        </p:nvPicPr>
        <p:blipFill>
          <a:blip r:embed="rId3">
            <a:extLst/>
          </a:blip>
          <a:srcRect l="9973" t="0" r="9971" b="0"/>
          <a:stretch>
            <a:fillRect/>
          </a:stretch>
        </p:blipFill>
        <p:spPr>
          <a:xfrm>
            <a:off x="1213443" y="922337"/>
            <a:ext cx="1549627" cy="806569"/>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tabLst>
                <a:tab pos="723900" algn="l"/>
                <a:tab pos="1447800" algn="l"/>
                <a:tab pos="2171700" algn="l"/>
              </a:tabLst>
            </a:lvl1pPr>
          </a:lstStyle>
          <a:p>
            <a:pPr lvl="0">
              <a:defRPr sz="1800"/>
            </a:pPr>
            <a:fld id="{86CB4B4D-7CA3-9044-876B-883B54F8677D}" type="slidenum">
              <a:rPr sz="1400"/>
            </a:fld>
          </a:p>
        </p:txBody>
      </p:sp>
      <p:sp>
        <p:nvSpPr>
          <p:cNvPr id="97" name="Shape 97"/>
          <p:cNvSpPr/>
          <p:nvPr>
            <p:ph type="title"/>
          </p:nvPr>
        </p:nvSpPr>
        <p:spPr>
          <a:xfrm>
            <a:off x="134936" y="6845300"/>
            <a:ext cx="9069391" cy="571600"/>
          </a:xfrm>
          <a:prstGeom prst="rect">
            <a:avLst/>
          </a:prstGeom>
        </p:spPr>
        <p:txBody>
          <a:bodyPr>
            <a:normAutofit fontScale="100000" lnSpcReduction="0"/>
          </a:bodyPr>
          <a:lstStyle>
            <a:lvl1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669999"/>
                </a:solidFill>
              </a:defRPr>
            </a:lvl1pPr>
          </a:lstStyle>
          <a:p>
            <a:pPr lvl="0">
              <a:defRPr sz="1800">
                <a:solidFill>
                  <a:srgbClr val="000000"/>
                </a:solidFill>
              </a:defRPr>
            </a:pPr>
            <a:r>
              <a:rPr sz="3200">
                <a:solidFill>
                  <a:srgbClr val="669999"/>
                </a:solidFill>
              </a:rPr>
              <a:t>Navigatore indoor (versione android 4.2.2.)</a:t>
            </a:r>
          </a:p>
        </p:txBody>
      </p:sp>
      <p:pic>
        <p:nvPicPr>
          <p:cNvPr id="98" name="image3.jpeg"/>
          <p:cNvPicPr/>
          <p:nvPr/>
        </p:nvPicPr>
        <p:blipFill>
          <a:blip r:embed="rId2">
            <a:extLst/>
          </a:blip>
          <a:srcRect l="9973" t="0" r="9971" b="0"/>
          <a:stretch>
            <a:fillRect/>
          </a:stretch>
        </p:blipFill>
        <p:spPr>
          <a:xfrm>
            <a:off x="1213443" y="922337"/>
            <a:ext cx="1549627" cy="806569"/>
          </a:xfrm>
          <a:prstGeom prst="rect">
            <a:avLst/>
          </a:prstGeom>
          <a:ln w="12700">
            <a:miter lim="400000"/>
          </a:ln>
        </p:spPr>
      </p:pic>
      <p:pic>
        <p:nvPicPr>
          <p:cNvPr id="99" name="image5.jpeg"/>
          <p:cNvPicPr/>
          <p:nvPr/>
        </p:nvPicPr>
        <p:blipFill>
          <a:blip r:embed="rId3">
            <a:extLst/>
          </a:blip>
          <a:stretch>
            <a:fillRect/>
          </a:stretch>
        </p:blipFill>
        <p:spPr>
          <a:xfrm>
            <a:off x="211186" y="2118449"/>
            <a:ext cx="7311737" cy="4569838"/>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8" tIns="45718" rIns="45718" bIns="45718" numCol="1" spcCol="38100" rtlCol="0" anchor="t" upright="0">
        <a:spAutoFit/>
      </a:bodyPr>
      <a:lstStyle>
        <a:defPPr marL="0" marR="0" indent="0" algn="l" defTabSz="449262" rtl="0" fontAlgn="auto" latinLnBrk="1"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CC99"/>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upright="0">
        <a:spAutoFit/>
      </a:bodyPr>
      <a:lstStyle>
        <a:defPPr marL="0" marR="0" indent="0" algn="l" defTabSz="449262" rtl="0" fontAlgn="auto" latinLnBrk="1"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8" tIns="45718" rIns="45718" bIns="45718" numCol="1" spcCol="38100" rtlCol="0" anchor="t" upright="0">
        <a:spAutoFit/>
      </a:bodyPr>
      <a:lstStyle>
        <a:defPPr marL="0" marR="0" indent="0" algn="l" defTabSz="449262" rtl="0" fontAlgn="auto" latinLnBrk="1"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CC99"/>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upright="0">
        <a:spAutoFit/>
      </a:bodyPr>
      <a:lstStyle>
        <a:defPPr marL="0" marR="0" indent="0" algn="l" defTabSz="449262" rtl="0" fontAlgn="auto" latinLnBrk="1"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