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8" r:id="rId4"/>
    <p:sldId id="261" r:id="rId5"/>
    <p:sldId id="269" r:id="rId6"/>
    <p:sldId id="262" r:id="rId7"/>
    <p:sldId id="270" r:id="rId8"/>
    <p:sldId id="263" r:id="rId9"/>
    <p:sldId id="274" r:id="rId10"/>
    <p:sldId id="264" r:id="rId11"/>
    <p:sldId id="265" r:id="rId12"/>
    <p:sldId id="271" r:id="rId13"/>
    <p:sldId id="266" r:id="rId14"/>
    <p:sldId id="273" r:id="rId1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5" autoAdjust="0"/>
    <p:restoredTop sz="90929"/>
  </p:normalViewPr>
  <p:slideViewPr>
    <p:cSldViewPr>
      <p:cViewPr varScale="1">
        <p:scale>
          <a:sx n="89" d="100"/>
          <a:sy n="89" d="100"/>
        </p:scale>
        <p:origin x="-1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7925-86CA-7F4C-989B-0630117A62C1}" type="datetime1">
              <a:rPr lang="it-IT" smtClean="0"/>
              <a:t>26/11/14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176E-4B22-AE45-A8FC-2DFEC03389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72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F57C2-EBCE-CB47-8EAE-A3E149B11AD2}" type="datetime1">
              <a:rPr lang="it-IT" smtClean="0"/>
              <a:t>26/11/14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AEB9-C27D-494C-98B9-1837DF76A1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343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FAEB9-C27D-494C-98B9-1837DF76A17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94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FAEB9-C27D-494C-98B9-1837DF76A17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75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FAEB9-C27D-494C-98B9-1837DF76A17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55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FAEB9-C27D-494C-98B9-1837DF76A17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90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87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6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17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2109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45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1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0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532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30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poloinoltra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32040" y="393305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2"/>
                </a:solidFill>
              </a:rPr>
              <a:t>LOGISTIC DAYS </a:t>
            </a:r>
          </a:p>
          <a:p>
            <a:pPr algn="ctr"/>
            <a:r>
              <a:rPr lang="it-IT" sz="3600" b="1" dirty="0" smtClean="0">
                <a:solidFill>
                  <a:schemeClr val="accent2"/>
                </a:solidFill>
              </a:rPr>
              <a:t>2014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76672"/>
            <a:ext cx="3600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rgbClr val="FFFF00"/>
              </a:solidFill>
            </a:endParaRPr>
          </a:p>
          <a:p>
            <a:endParaRPr lang="it-IT" sz="3200" dirty="0" smtClean="0">
              <a:solidFill>
                <a:srgbClr val="FFFF00"/>
              </a:solidFill>
            </a:endParaRPr>
          </a:p>
          <a:p>
            <a:endParaRPr lang="it-IT" sz="3200" dirty="0">
              <a:solidFill>
                <a:srgbClr val="FFFF00"/>
              </a:solidFill>
            </a:endParaRPr>
          </a:p>
          <a:p>
            <a:endParaRPr lang="it-IT" sz="3200" dirty="0">
              <a:solidFill>
                <a:srgbClr val="FFFF00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PRESENTAZIONE</a:t>
            </a:r>
          </a:p>
          <a:p>
            <a:r>
              <a:rPr lang="it-IT" dirty="0">
                <a:solidFill>
                  <a:srgbClr val="FFFF00"/>
                </a:solidFill>
              </a:rPr>
              <a:t>TEODORO IVANO </a:t>
            </a:r>
            <a:r>
              <a:rPr lang="it-IT" dirty="0" smtClean="0">
                <a:solidFill>
                  <a:srgbClr val="FFFF00"/>
                </a:solidFill>
              </a:rPr>
              <a:t>CALABRESE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DIRETTORE</a:t>
            </a:r>
            <a:endParaRPr lang="it-IT" dirty="0">
              <a:solidFill>
                <a:srgbClr val="FFFF00"/>
              </a:solidFill>
            </a:endParaRPr>
          </a:p>
          <a:p>
            <a:endParaRPr lang="it-IT" sz="3200" dirty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PROGETTI E ATTIVITA’ - </a:t>
            </a:r>
            <a:r>
              <a:rPr lang="it-IT" sz="2800" b="1" dirty="0" smtClean="0"/>
              <a:t>3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1800" b="1" dirty="0" smtClean="0">
                <a:solidFill>
                  <a:srgbClr val="0000FF"/>
                </a:solidFill>
              </a:rPr>
              <a:t>GIA’ REALIZZATI</a:t>
            </a:r>
          </a:p>
          <a:p>
            <a:pPr marL="0" indent="0" algn="ctr">
              <a:buNone/>
            </a:pPr>
            <a:endParaRPr lang="it-IT" sz="1800" b="1" dirty="0" smtClean="0">
              <a:solidFill>
                <a:srgbClr val="0000FF"/>
              </a:solidFill>
            </a:endParaRPr>
          </a:p>
          <a:p>
            <a:r>
              <a:rPr lang="it-IT" sz="1800" b="1" dirty="0" smtClean="0">
                <a:solidFill>
                  <a:srgbClr val="0000FF"/>
                </a:solidFill>
              </a:rPr>
              <a:t>6 </a:t>
            </a:r>
            <a:r>
              <a:rPr lang="it-IT" sz="1800" b="1" dirty="0">
                <a:solidFill>
                  <a:srgbClr val="0000FF"/>
                </a:solidFill>
              </a:rPr>
              <a:t>CONTRATTI DI RETE </a:t>
            </a:r>
            <a:r>
              <a:rPr lang="it-IT" sz="1800" b="1" dirty="0" smtClean="0">
                <a:solidFill>
                  <a:srgbClr val="0000FF"/>
                </a:solidFill>
              </a:rPr>
              <a:t>STIPULATI </a:t>
            </a:r>
            <a:r>
              <a:rPr lang="it-IT" sz="1800" b="1" dirty="0">
                <a:solidFill>
                  <a:srgbClr val="0000FF"/>
                </a:solidFill>
              </a:rPr>
              <a:t>TRA IMPRESE POLISTE per attivazione di servizi comuni o per nuove opportunità di </a:t>
            </a:r>
            <a:r>
              <a:rPr lang="it-IT" sz="1800" b="1" dirty="0" smtClean="0">
                <a:solidFill>
                  <a:srgbClr val="0000FF"/>
                </a:solidFill>
              </a:rPr>
              <a:t>mercato 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RETE  INTERMODABILITY – Collegamenti intermodali tra interporto d’Abruzzo e </a:t>
            </a:r>
            <a:r>
              <a:rPr lang="it-IT" sz="1800" b="1" dirty="0" err="1" smtClean="0">
                <a:solidFill>
                  <a:srgbClr val="0000FF"/>
                </a:solidFill>
              </a:rPr>
              <a:t>Hub</a:t>
            </a:r>
            <a:r>
              <a:rPr lang="it-IT" sz="1800" b="1" dirty="0" smtClean="0">
                <a:solidFill>
                  <a:srgbClr val="0000FF"/>
                </a:solidFill>
              </a:rPr>
              <a:t> di Melzo (Mi)</a:t>
            </a:r>
          </a:p>
          <a:p>
            <a:r>
              <a:rPr lang="it-IT" sz="1800" b="1" dirty="0">
                <a:solidFill>
                  <a:srgbClr val="0000FF"/>
                </a:solidFill>
              </a:rPr>
              <a:t>PARTECIPAZIONE A RETE MEETABRUZZO </a:t>
            </a:r>
            <a:r>
              <a:rPr lang="it-IT" sz="1800" b="1" dirty="0" smtClean="0">
                <a:solidFill>
                  <a:srgbClr val="0000FF"/>
                </a:solidFill>
              </a:rPr>
              <a:t>per supporto logistico all’ organizzazione grandi eventi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Rete di collaborazione con gli altri poli per iniziative comuni</a:t>
            </a:r>
          </a:p>
          <a:p>
            <a:endParaRPr lang="it-IT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sz="1800" b="1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0000FF"/>
              </a:solidFill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PROGETTI E ATTIVITA’ - </a:t>
            </a:r>
            <a:r>
              <a:rPr lang="it-IT" sz="2800" b="1" dirty="0" smtClean="0"/>
              <a:t>4 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 smtClean="0">
                <a:solidFill>
                  <a:srgbClr val="0000FF"/>
                </a:solidFill>
              </a:rPr>
              <a:t>IN </a:t>
            </a:r>
            <a:r>
              <a:rPr lang="it-IT" sz="2400" b="1" dirty="0">
                <a:solidFill>
                  <a:srgbClr val="0000FF"/>
                </a:solidFill>
              </a:rPr>
              <a:t>FASE DI </a:t>
            </a:r>
            <a:r>
              <a:rPr lang="it-IT" sz="2400" b="1" dirty="0" smtClean="0">
                <a:solidFill>
                  <a:srgbClr val="0000FF"/>
                </a:solidFill>
              </a:rPr>
              <a:t>CREAZIONE</a:t>
            </a:r>
          </a:p>
          <a:p>
            <a:pPr marL="0" indent="0" algn="ctr">
              <a:buNone/>
            </a:pPr>
            <a:endParaRPr lang="it-IT" sz="2400" b="1" i="1" dirty="0">
              <a:solidFill>
                <a:srgbClr val="0000FF"/>
              </a:solidFill>
            </a:endParaRPr>
          </a:p>
          <a:p>
            <a:r>
              <a:rPr lang="it-IT" sz="2400" b="1" dirty="0" smtClean="0">
                <a:solidFill>
                  <a:srgbClr val="0000FF"/>
                </a:solidFill>
              </a:rPr>
              <a:t>GRUPPO </a:t>
            </a:r>
            <a:r>
              <a:rPr lang="it-IT" sz="2400" b="1" dirty="0">
                <a:solidFill>
                  <a:srgbClr val="0000FF"/>
                </a:solidFill>
              </a:rPr>
              <a:t>DI ACQUISTO BENI E SERVIZI 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RETE PER LA FORMAZIONE </a:t>
            </a:r>
            <a:r>
              <a:rPr lang="it-IT" sz="2400" b="1" dirty="0" smtClean="0">
                <a:solidFill>
                  <a:srgbClr val="0000FF"/>
                </a:solidFill>
              </a:rPr>
              <a:t>SPECIALISTICA</a:t>
            </a:r>
          </a:p>
          <a:p>
            <a:r>
              <a:rPr lang="it-IT" sz="2400" b="1" dirty="0" smtClean="0">
                <a:solidFill>
                  <a:srgbClr val="0000FF"/>
                </a:solidFill>
              </a:rPr>
              <a:t>PROGETTO ITS </a:t>
            </a:r>
            <a:endParaRPr lang="it-IT" sz="2400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0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site</a:t>
            </a:r>
            <a:br>
              <a:rPr lang="it-IT" dirty="0" smtClean="0"/>
            </a:br>
            <a:r>
              <a:rPr lang="it-IT" dirty="0" err="1" smtClean="0"/>
              <a:t>www.poloinoltra.it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4488" b="4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410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3"/>
            <a:ext cx="7024744" cy="2216685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.</a:t>
            </a:r>
            <a:br>
              <a:rPr lang="it-IT" b="1" dirty="0" smtClean="0"/>
            </a:br>
            <a:r>
              <a:rPr lang="it-IT" b="1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8580" indent="0" algn="ctr">
              <a:buNone/>
            </a:pPr>
            <a:endParaRPr lang="it-IT" sz="5800" b="1" dirty="0" smtClean="0">
              <a:solidFill>
                <a:srgbClr val="0000FF"/>
              </a:solidFill>
            </a:endParaRPr>
          </a:p>
          <a:p>
            <a:pPr marL="68580" indent="0" algn="ctr">
              <a:buNone/>
            </a:pPr>
            <a:endParaRPr lang="it-IT" sz="5800" b="1" dirty="0" smtClean="0">
              <a:solidFill>
                <a:srgbClr val="0000FF"/>
              </a:solidFill>
            </a:endParaRPr>
          </a:p>
          <a:p>
            <a:pPr marL="68580" indent="0" algn="ctr">
              <a:buNone/>
            </a:pPr>
            <a:endParaRPr lang="it-IT" sz="5800" b="1" dirty="0" smtClean="0">
              <a:solidFill>
                <a:srgbClr val="0000FF"/>
              </a:solidFill>
            </a:endParaRPr>
          </a:p>
          <a:p>
            <a:pPr marL="68580" indent="0" algn="ctr">
              <a:buNone/>
            </a:pPr>
            <a:r>
              <a:rPr lang="it-IT" sz="5800" b="1" dirty="0" smtClean="0">
                <a:solidFill>
                  <a:srgbClr val="0000FF"/>
                </a:solidFill>
              </a:rPr>
              <a:t>INOLTRA E’ UNA RETE, PROMUOVE RETI, PARTECIPA A RETI</a:t>
            </a:r>
          </a:p>
          <a:p>
            <a:pPr marL="68580" indent="0" algn="ctr">
              <a:buNone/>
            </a:pPr>
            <a:endParaRPr lang="it-IT" sz="5800" b="1" dirty="0">
              <a:solidFill>
                <a:srgbClr val="0000FF"/>
              </a:solidFill>
            </a:endParaRPr>
          </a:p>
          <a:p>
            <a:pPr marL="68580" indent="0" algn="ctr">
              <a:buNone/>
            </a:pPr>
            <a:r>
              <a:rPr lang="it-IT" sz="5800" b="1" dirty="0" smtClean="0">
                <a:solidFill>
                  <a:srgbClr val="0000FF"/>
                </a:solidFill>
              </a:rPr>
              <a:t>INOLTRA …VA OLTRE…</a:t>
            </a:r>
          </a:p>
          <a:p>
            <a:pPr marL="68580" indent="0">
              <a:buNone/>
            </a:pPr>
            <a:endParaRPr lang="it-IT" sz="5800" b="1" dirty="0">
              <a:solidFill>
                <a:srgbClr val="0000FF"/>
              </a:solidFill>
            </a:endParaRPr>
          </a:p>
          <a:p>
            <a:endParaRPr lang="it-IT" sz="2800" b="1" dirty="0" smtClean="0">
              <a:solidFill>
                <a:srgbClr val="0000FF"/>
              </a:solidFill>
            </a:endParaRPr>
          </a:p>
          <a:p>
            <a:pPr marL="68580" indent="0" algn="ctr">
              <a:buNone/>
            </a:pPr>
            <a:endParaRPr lang="it-IT" sz="6200" b="1" dirty="0" smtClean="0">
              <a:solidFill>
                <a:srgbClr val="0000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88" y="563525"/>
            <a:ext cx="4403753" cy="23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18864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7EB606"/>
                </a:solidFill>
              </a:rPr>
              <a:t>CONTATTI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69269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solidFill>
                <a:srgbClr val="0000FF"/>
              </a:solidFill>
            </a:endParaRPr>
          </a:p>
          <a:p>
            <a:pPr algn="ctr"/>
            <a:endParaRPr lang="it-IT" dirty="0">
              <a:solidFill>
                <a:srgbClr val="0000FF"/>
              </a:solidFill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SEDE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c/o Interporto </a:t>
            </a:r>
            <a:r>
              <a:rPr lang="it-IT" dirty="0">
                <a:solidFill>
                  <a:srgbClr val="0000FF"/>
                </a:solidFill>
              </a:rPr>
              <a:t>D'Abruzzo</a:t>
            </a:r>
          </a:p>
          <a:p>
            <a:pPr algn="ctr"/>
            <a:r>
              <a:rPr lang="it-IT" dirty="0">
                <a:solidFill>
                  <a:srgbClr val="0000FF"/>
                </a:solidFill>
              </a:rPr>
              <a:t>SS.5 </a:t>
            </a:r>
            <a:r>
              <a:rPr lang="it-IT" dirty="0" err="1">
                <a:solidFill>
                  <a:srgbClr val="0000FF"/>
                </a:solidFill>
              </a:rPr>
              <a:t>loc</a:t>
            </a:r>
            <a:r>
              <a:rPr lang="it-IT" dirty="0">
                <a:solidFill>
                  <a:srgbClr val="0000FF"/>
                </a:solidFill>
              </a:rPr>
              <a:t>. </a:t>
            </a:r>
            <a:r>
              <a:rPr lang="it-IT" dirty="0" err="1">
                <a:solidFill>
                  <a:srgbClr val="0000FF"/>
                </a:solidFill>
              </a:rPr>
              <a:t>Staccioli</a:t>
            </a:r>
            <a:r>
              <a:rPr lang="it-IT" dirty="0">
                <a:solidFill>
                  <a:srgbClr val="0000FF"/>
                </a:solidFill>
              </a:rPr>
              <a:t> Manoppello </a:t>
            </a:r>
            <a:r>
              <a:rPr lang="it-IT" dirty="0" err="1">
                <a:solidFill>
                  <a:srgbClr val="0000FF"/>
                </a:solidFill>
              </a:rPr>
              <a:t>staz</a:t>
            </a:r>
            <a:r>
              <a:rPr lang="it-IT" dirty="0">
                <a:solidFill>
                  <a:srgbClr val="0000FF"/>
                </a:solidFill>
              </a:rPr>
              <a:t>. (Pe) </a:t>
            </a:r>
            <a:r>
              <a:rPr lang="it-IT" dirty="0" smtClean="0">
                <a:solidFill>
                  <a:srgbClr val="0000FF"/>
                </a:solidFill>
              </a:rPr>
              <a:t>65024</a:t>
            </a:r>
            <a:endParaRPr lang="it-IT" dirty="0">
              <a:solidFill>
                <a:srgbClr val="0000FF"/>
              </a:solidFill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hlinkClick r:id="rId3"/>
              </a:rPr>
              <a:t>www.poloinoltra.it</a:t>
            </a:r>
            <a:r>
              <a:rPr lang="it-IT" dirty="0" smtClean="0">
                <a:solidFill>
                  <a:srgbClr val="0000FF"/>
                </a:solidFill>
              </a:rPr>
              <a:t>    </a:t>
            </a:r>
            <a:r>
              <a:rPr lang="it-IT" dirty="0" err="1" smtClean="0">
                <a:solidFill>
                  <a:srgbClr val="0000FF"/>
                </a:solidFill>
              </a:rPr>
              <a:t>info@poloinoltra.it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2276873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rgbClr val="0000FF"/>
              </a:solidFill>
            </a:endParaRPr>
          </a:p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Dr.Teodoro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Ivano </a:t>
            </a:r>
            <a:r>
              <a:rPr lang="it-IT" dirty="0" smtClean="0">
                <a:solidFill>
                  <a:srgbClr val="0000FF"/>
                </a:solidFill>
              </a:rPr>
              <a:t>Calabrese</a:t>
            </a:r>
            <a:endParaRPr lang="it-IT" dirty="0" smtClean="0">
              <a:solidFill>
                <a:srgbClr val="0000FF"/>
              </a:solidFill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Direttore INOLTRA s.c. a </a:t>
            </a:r>
            <a:r>
              <a:rPr lang="it-IT" dirty="0" err="1" smtClean="0">
                <a:solidFill>
                  <a:srgbClr val="0000FF"/>
                </a:solidFill>
              </a:rPr>
              <a:t>r.l</a:t>
            </a:r>
            <a:r>
              <a:rPr lang="it-IT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Mob</a:t>
            </a:r>
            <a:r>
              <a:rPr lang="it-IT" dirty="0" smtClean="0">
                <a:solidFill>
                  <a:srgbClr val="0000FF"/>
                </a:solidFill>
              </a:rPr>
              <a:t>. 3355932207</a:t>
            </a:r>
          </a:p>
          <a:p>
            <a:pPr algn="ctr"/>
            <a:r>
              <a:rPr lang="it-IT" dirty="0" err="1">
                <a:solidFill>
                  <a:srgbClr val="0000FF"/>
                </a:solidFill>
              </a:rPr>
              <a:t>t</a:t>
            </a:r>
            <a:r>
              <a:rPr lang="it-IT" dirty="0" err="1" smtClean="0">
                <a:solidFill>
                  <a:srgbClr val="0000FF"/>
                </a:solidFill>
              </a:rPr>
              <a:t>eodoro.calabrese@poloinoltra.it</a:t>
            </a:r>
            <a:endParaRPr lang="it-IT" dirty="0" smtClean="0">
              <a:solidFill>
                <a:srgbClr val="0000FF"/>
              </a:solidFill>
            </a:endParaRPr>
          </a:p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339157"/>
            <a:ext cx="7024744" cy="1007818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/>
              <a:t>POLO DI INNOVAZIONE DEFINIZIONE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471227"/>
            <a:ext cx="6777317" cy="33614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00FF"/>
                </a:solidFill>
              </a:rPr>
              <a:t>Comunicazione 2006/C 323/01 : </a:t>
            </a:r>
            <a:r>
              <a:rPr lang="it-IT" b="1" i="1" dirty="0">
                <a:solidFill>
                  <a:srgbClr val="0000FF"/>
                </a:solidFill>
              </a:rPr>
              <a:t>“raggruppamenti di imprese indipendenti ― «start-up» innovatrici, piccole, medie e grandi imprese nonché organismi di ricerca ― attivi in un particolare settore o regione e destinati a stimolare l'attività innovativa incoraggiando l'interazione intensiva, l'uso in comune di installazioni e lo scambio di conoscenze ed esperienze, nonché contribuendo in maniera effettiva al trasferimento di tecnologie, alla messa in rete e alla diffusione delle informazioni tra le imprese che costituiscono il polo.”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/>
              <a:t> </a:t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14 POLI COSTITUITI IN ABRUZZO</a:t>
            </a:r>
            <a:r>
              <a:rPr lang="it-IT" dirty="0" smtClean="0"/>
              <a:t>	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algn="r">
              <a:buNone/>
            </a:pPr>
            <a:r>
              <a:rPr lang="it-IT" sz="1800" b="1" dirty="0" smtClean="0">
                <a:solidFill>
                  <a:srgbClr val="0000FF"/>
                </a:solidFill>
              </a:rPr>
              <a:t>: 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TRASPORTI/LOGISTICA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AUTOMOTIVE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TURISMO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EDILIZIA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ENERGIA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AGROALIMENTARE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MODA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CHIMICO/FARMACEUTICO 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ICT</a:t>
            </a:r>
          </a:p>
          <a:p>
            <a:endParaRPr lang="it-IT" sz="1800" b="1" dirty="0" smtClean="0">
              <a:solidFill>
                <a:srgbClr val="0000FF"/>
              </a:solidFill>
            </a:endParaRPr>
          </a:p>
          <a:p>
            <a:endParaRPr lang="it-IT" sz="1800" b="1" dirty="0">
              <a:solidFill>
                <a:srgbClr val="0000FF"/>
              </a:solidFill>
            </a:endParaRPr>
          </a:p>
          <a:p>
            <a:r>
              <a:rPr lang="it-IT" sz="1800" b="1" dirty="0" smtClean="0">
                <a:solidFill>
                  <a:srgbClr val="0000FF"/>
                </a:solidFill>
              </a:rPr>
              <a:t>LEGNO/ARREDO 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SERVIZI AVANZATI 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ECONOMIA SOCIALE 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INTERNAZIONALIZZAZIONE 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ARTIGIANATO ARTISTICO</a:t>
            </a:r>
            <a:endParaRPr lang="it-IT" sz="1800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8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201099"/>
            <a:ext cx="7024744" cy="53842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POLO INOLTRA - COMPOSIZIONE </a:t>
            </a:r>
            <a:endParaRPr lang="it-IT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43492" y="1739524"/>
            <a:ext cx="6777317" cy="4093106"/>
          </a:xfrm>
        </p:spPr>
        <p:txBody>
          <a:bodyPr>
            <a:normAutofit fontScale="92500"/>
          </a:bodyPr>
          <a:lstStyle/>
          <a:p>
            <a:r>
              <a:rPr lang="it-IT" sz="2000" b="1" dirty="0" err="1" smtClean="0">
                <a:solidFill>
                  <a:srgbClr val="0000FF"/>
                </a:solidFill>
              </a:rPr>
              <a:t>Soc</a:t>
            </a:r>
            <a:r>
              <a:rPr lang="it-IT" sz="2000" b="1" dirty="0" smtClean="0">
                <a:solidFill>
                  <a:srgbClr val="0000FF"/>
                </a:solidFill>
              </a:rPr>
              <a:t>. consortile con 65 AZIENDE DI OGNI SETTORE DEL TRASPORTO E SERVIZI LOGISTICI </a:t>
            </a:r>
            <a:r>
              <a:rPr lang="it-IT" sz="2000" i="1" dirty="0" smtClean="0">
                <a:solidFill>
                  <a:srgbClr val="0000FF"/>
                </a:solidFill>
              </a:rPr>
              <a:t>(Es: Gruppo Arpa, Ferr. </a:t>
            </a:r>
            <a:r>
              <a:rPr lang="it-IT" sz="2000" i="1" dirty="0" err="1" smtClean="0">
                <a:solidFill>
                  <a:srgbClr val="0000FF"/>
                </a:solidFill>
              </a:rPr>
              <a:t>Sangritana</a:t>
            </a:r>
            <a:r>
              <a:rPr lang="it-IT" sz="2000" i="1" dirty="0" smtClean="0">
                <a:solidFill>
                  <a:srgbClr val="0000FF"/>
                </a:solidFill>
              </a:rPr>
              <a:t>, </a:t>
            </a:r>
            <a:r>
              <a:rPr lang="it-IT" sz="2000" i="1" dirty="0" err="1" smtClean="0">
                <a:solidFill>
                  <a:srgbClr val="0000FF"/>
                </a:solidFill>
              </a:rPr>
              <a:t>Gtm</a:t>
            </a:r>
            <a:r>
              <a:rPr lang="it-IT" sz="2000" i="1" dirty="0" smtClean="0">
                <a:solidFill>
                  <a:srgbClr val="0000FF"/>
                </a:solidFill>
              </a:rPr>
              <a:t> Pescara, Interporto, Saga, FIRA, </a:t>
            </a:r>
            <a:r>
              <a:rPr lang="it-IT" sz="2000" i="1" dirty="0" err="1" smtClean="0">
                <a:solidFill>
                  <a:srgbClr val="0000FF"/>
                </a:solidFill>
              </a:rPr>
              <a:t>Fas</a:t>
            </a:r>
            <a:r>
              <a:rPr lang="it-IT" sz="2000" i="1" dirty="0" smtClean="0">
                <a:solidFill>
                  <a:srgbClr val="0000FF"/>
                </a:solidFill>
              </a:rPr>
              <a:t> Trasporti, Palena, </a:t>
            </a:r>
            <a:r>
              <a:rPr lang="it-IT" sz="2000" i="1" dirty="0" err="1" smtClean="0">
                <a:solidFill>
                  <a:srgbClr val="0000FF"/>
                </a:solidFill>
              </a:rPr>
              <a:t>Europet</a:t>
            </a:r>
            <a:r>
              <a:rPr lang="it-IT" sz="2000" i="1" dirty="0" smtClean="0">
                <a:solidFill>
                  <a:srgbClr val="0000FF"/>
                </a:solidFill>
              </a:rPr>
              <a:t>, </a:t>
            </a:r>
            <a:r>
              <a:rPr lang="it-IT" sz="2000" i="1" dirty="0">
                <a:solidFill>
                  <a:srgbClr val="0000FF"/>
                </a:solidFill>
              </a:rPr>
              <a:t>ANITA SERVIZI, Spedizionieri</a:t>
            </a:r>
            <a:r>
              <a:rPr lang="it-IT" sz="2000" i="1" dirty="0" smtClean="0">
                <a:solidFill>
                  <a:srgbClr val="0000FF"/>
                </a:solidFill>
              </a:rPr>
              <a:t>, aziende portuali, Az. Tecnologia, Servizi Aziendali, Formazione, Ecc..) 60 abruzzesi - 5 </a:t>
            </a:r>
            <a:r>
              <a:rPr lang="it-IT" sz="2000" i="1" dirty="0" err="1" smtClean="0">
                <a:solidFill>
                  <a:srgbClr val="0000FF"/>
                </a:solidFill>
              </a:rPr>
              <a:t>extrareg</a:t>
            </a:r>
            <a:r>
              <a:rPr lang="it-IT" sz="2000" i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000" i="1" dirty="0" smtClean="0">
                <a:solidFill>
                  <a:srgbClr val="0000FF"/>
                </a:solidFill>
              </a:rPr>
              <a:t>     Ca 3000 dipendenti – fatturato € 350 milioni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DIPARTIMENTI UNIVERSITARI E CENTRI DI RICERCA </a:t>
            </a:r>
            <a:r>
              <a:rPr lang="it-IT" sz="2000" i="1" dirty="0" smtClean="0">
                <a:solidFill>
                  <a:srgbClr val="0000FF"/>
                </a:solidFill>
              </a:rPr>
              <a:t>(</a:t>
            </a:r>
            <a:r>
              <a:rPr lang="it-IT" sz="2000" i="1" dirty="0" err="1" smtClean="0">
                <a:solidFill>
                  <a:srgbClr val="0000FF"/>
                </a:solidFill>
              </a:rPr>
              <a:t>Univ</a:t>
            </a:r>
            <a:r>
              <a:rPr lang="it-IT" sz="2000" i="1" dirty="0" smtClean="0">
                <a:solidFill>
                  <a:srgbClr val="0000FF"/>
                </a:solidFill>
              </a:rPr>
              <a:t>. D’Annunzio 3 DIP., CTL  </a:t>
            </a:r>
            <a:r>
              <a:rPr lang="it-IT" sz="2000" i="1" dirty="0" err="1" smtClean="0">
                <a:solidFill>
                  <a:srgbClr val="0000FF"/>
                </a:solidFill>
              </a:rPr>
              <a:t>Univ</a:t>
            </a:r>
            <a:r>
              <a:rPr lang="it-IT" sz="2000" i="1" dirty="0" smtClean="0">
                <a:solidFill>
                  <a:srgbClr val="0000FF"/>
                </a:solidFill>
              </a:rPr>
              <a:t>. La Sapienza, </a:t>
            </a:r>
            <a:r>
              <a:rPr lang="it-IT" sz="2000" i="1" dirty="0" err="1" smtClean="0">
                <a:solidFill>
                  <a:srgbClr val="0000FF"/>
                </a:solidFill>
              </a:rPr>
              <a:t>Ctif</a:t>
            </a:r>
            <a:r>
              <a:rPr lang="it-IT" sz="2000" i="1" dirty="0" smtClean="0">
                <a:solidFill>
                  <a:srgbClr val="0000FF"/>
                </a:solidFill>
              </a:rPr>
              <a:t> Tor Vergata, </a:t>
            </a:r>
            <a:r>
              <a:rPr lang="it-IT" sz="2000" i="1" dirty="0" err="1" smtClean="0">
                <a:solidFill>
                  <a:srgbClr val="0000FF"/>
                </a:solidFill>
              </a:rPr>
              <a:t>Univaq</a:t>
            </a:r>
            <a:r>
              <a:rPr lang="it-IT" sz="2000" i="1" dirty="0" smtClean="0">
                <a:solidFill>
                  <a:srgbClr val="0000FF"/>
                </a:solidFill>
              </a:rPr>
              <a:t> 2 DIP., </a:t>
            </a:r>
            <a:r>
              <a:rPr lang="it-IT" sz="2000" i="1" dirty="0" err="1" smtClean="0">
                <a:solidFill>
                  <a:srgbClr val="0000FF"/>
                </a:solidFill>
              </a:rPr>
              <a:t>Cons</a:t>
            </a:r>
            <a:r>
              <a:rPr lang="it-IT" sz="2000" i="1" dirty="0" smtClean="0">
                <a:solidFill>
                  <a:srgbClr val="0000FF"/>
                </a:solidFill>
              </a:rPr>
              <a:t>. </a:t>
            </a:r>
            <a:r>
              <a:rPr lang="it-IT" sz="2000" i="1" dirty="0" err="1" smtClean="0">
                <a:solidFill>
                  <a:srgbClr val="0000FF"/>
                </a:solidFill>
              </a:rPr>
              <a:t>Nitel</a:t>
            </a:r>
            <a:r>
              <a:rPr lang="it-IT" sz="2000" i="1" dirty="0" smtClean="0">
                <a:solidFill>
                  <a:srgbClr val="0000FF"/>
                </a:solidFill>
              </a:rPr>
              <a:t>, </a:t>
            </a:r>
            <a:r>
              <a:rPr lang="it-IT" sz="2000" i="1" dirty="0" err="1" smtClean="0">
                <a:solidFill>
                  <a:srgbClr val="0000FF"/>
                </a:solidFill>
              </a:rPr>
              <a:t>Isfort</a:t>
            </a:r>
            <a:r>
              <a:rPr lang="it-IT" sz="2000" i="1" dirty="0" smtClean="0">
                <a:solidFill>
                  <a:srgbClr val="0000FF"/>
                </a:solidFill>
              </a:rPr>
              <a:t>, INU Ecc..)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ASSOCIAZIONI </a:t>
            </a:r>
            <a:r>
              <a:rPr lang="it-IT" sz="2000" i="1" dirty="0" smtClean="0">
                <a:solidFill>
                  <a:srgbClr val="0000FF"/>
                </a:solidFill>
              </a:rPr>
              <a:t>(CONFINDUSTRIA, CNA)</a:t>
            </a:r>
            <a:r>
              <a:rPr lang="it-IT" sz="2000" i="1" dirty="0">
                <a:solidFill>
                  <a:srgbClr val="0000FF"/>
                </a:solidFill>
              </a:rPr>
              <a:t> </a:t>
            </a:r>
            <a:r>
              <a:rPr lang="it-IT" sz="2000" i="1" dirty="0" smtClean="0">
                <a:solidFill>
                  <a:srgbClr val="0000FF"/>
                </a:solidFill>
              </a:rPr>
              <a:t>E </a:t>
            </a:r>
            <a:r>
              <a:rPr lang="it-IT" sz="2000" b="1" dirty="0" smtClean="0">
                <a:solidFill>
                  <a:srgbClr val="0000FF"/>
                </a:solidFill>
              </a:rPr>
              <a:t>ALTRI ORGANISMI (polo R&amp;D LOG – CALABRIA)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SEDE: C/O INTERPORTO D’ABRUZZO</a:t>
            </a:r>
          </a:p>
          <a:p>
            <a:pPr marL="0" indent="0">
              <a:buNone/>
            </a:pPr>
            <a:endParaRPr lang="it-IT" sz="2000" b="1" dirty="0">
              <a:solidFill>
                <a:srgbClr val="0000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400" dirty="0" smtClean="0">
                <a:solidFill>
                  <a:srgbClr val="008000"/>
                </a:solidFill>
              </a:rPr>
              <a:t>Modello Organizzativo</a:t>
            </a:r>
          </a:p>
          <a:p>
            <a:pPr algn="ctr"/>
            <a:endParaRPr lang="it-IT" sz="2400" dirty="0">
              <a:solidFill>
                <a:srgbClr val="FF66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63888" y="76470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Assemblea dei soci</a:t>
            </a:r>
          </a:p>
          <a:p>
            <a:pPr algn="ctr"/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899592" y="1592796"/>
            <a:ext cx="3240360" cy="4680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PRESIDENTE + VICE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364088" y="1502786"/>
            <a:ext cx="3240360" cy="7020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CDA 9 MEMBRI + COLL. REV.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370984" y="2708920"/>
            <a:ext cx="324036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Direttore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899592" y="2564904"/>
            <a:ext cx="324036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Comitato Tecnico-Scientifico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131840" y="3356992"/>
            <a:ext cx="324036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Gruppi di Lavoro: MERCI, TPL, </a:t>
            </a:r>
            <a:r>
              <a:rPr lang="it-IT" sz="1400" dirty="0" smtClean="0"/>
              <a:t>INTERMODALITA’</a:t>
            </a:r>
            <a:endParaRPr lang="it-IT" sz="1400" dirty="0"/>
          </a:p>
        </p:txBody>
      </p:sp>
      <p:cxnSp>
        <p:nvCxnSpPr>
          <p:cNvPr id="11" name="Connettore 1 10"/>
          <p:cNvCxnSpPr>
            <a:stCxn id="5" idx="2"/>
            <a:endCxn id="6" idx="0"/>
          </p:cNvCxnSpPr>
          <p:nvPr/>
        </p:nvCxnSpPr>
        <p:spPr>
          <a:xfrm flipH="1">
            <a:off x="2519772" y="1412776"/>
            <a:ext cx="2484276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endCxn id="7" idx="0"/>
          </p:cNvCxnSpPr>
          <p:nvPr/>
        </p:nvCxnSpPr>
        <p:spPr>
          <a:xfrm>
            <a:off x="4860032" y="1412776"/>
            <a:ext cx="2124236" cy="90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519772" y="2276872"/>
            <a:ext cx="450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7" idx="2"/>
          </p:cNvCxnSpPr>
          <p:nvPr/>
        </p:nvCxnSpPr>
        <p:spPr>
          <a:xfrm>
            <a:off x="6984268" y="2204864"/>
            <a:ext cx="68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6" idx="2"/>
          </p:cNvCxnSpPr>
          <p:nvPr/>
        </p:nvCxnSpPr>
        <p:spPr>
          <a:xfrm>
            <a:off x="2519772" y="206084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2519772" y="2420888"/>
            <a:ext cx="446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991164" y="242088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9" idx="0"/>
          </p:cNvCxnSpPr>
          <p:nvPr/>
        </p:nvCxnSpPr>
        <p:spPr>
          <a:xfrm flipV="1">
            <a:off x="2519772" y="242088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10" idx="0"/>
          </p:cNvCxnSpPr>
          <p:nvPr/>
        </p:nvCxnSpPr>
        <p:spPr>
          <a:xfrm>
            <a:off x="4752020" y="2420888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95536" y="4149080"/>
            <a:ext cx="1728192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Ricerca e </a:t>
            </a:r>
            <a:r>
              <a:rPr lang="it-IT" sz="1400" dirty="0"/>
              <a:t>Diffusione </a:t>
            </a:r>
            <a:r>
              <a:rPr lang="it-IT" sz="1400" dirty="0" smtClean="0"/>
              <a:t>dell’innovazione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267744" y="4139817"/>
            <a:ext cx="187220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Promozione, </a:t>
            </a:r>
            <a:r>
              <a:rPr lang="it-IT" sz="1200" i="1" dirty="0" err="1" smtClean="0"/>
              <a:t>Mainstreaming</a:t>
            </a:r>
            <a:r>
              <a:rPr lang="it-IT" sz="1200" dirty="0" smtClean="0"/>
              <a:t>, Internazionalizzazione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337974" y="4201924"/>
            <a:ext cx="158417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Servizi per la Competitività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084168" y="4201924"/>
            <a:ext cx="1584176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Monitoraggio bandi e progettazione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7740353" y="4263479"/>
            <a:ext cx="1403648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Sperimentaz</a:t>
            </a:r>
            <a:r>
              <a:rPr lang="it-IT" sz="1200" dirty="0" smtClean="0"/>
              <a:t>. e Formazione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95536" y="5040144"/>
            <a:ext cx="1584176" cy="1061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Analisi Fabbisogni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Trasferimento Know-how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Diffusione Best </a:t>
            </a:r>
            <a:r>
              <a:rPr lang="it-IT" sz="1050" dirty="0" err="1" smtClean="0"/>
              <a:t>Practice</a:t>
            </a:r>
            <a:endParaRPr lang="it-IT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Ricerca su cluster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339752" y="5013176"/>
            <a:ext cx="1584176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Seminari tematici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Focus group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Convegni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Networking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283968" y="5013176"/>
            <a:ext cx="1584176" cy="9002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Mobilità sostenibile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Green logistics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Sviluppo della Intermodalità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Sviluppo tecnologico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156176" y="5085184"/>
            <a:ext cx="1584176" cy="5770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Bandi su cluster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Bandi 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050" dirty="0" smtClean="0"/>
              <a:t>Bandi nazionali e locali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812360" y="4941168"/>
            <a:ext cx="1331640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900" dirty="0" smtClean="0"/>
              <a:t>Laboratori per l’Innovazione di prodotto/processo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900" dirty="0" smtClean="0"/>
              <a:t>Aggiornamento competenze manageriali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900" dirty="0" smtClean="0"/>
              <a:t>Aggiornamento competenze trasversali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900" dirty="0" smtClean="0"/>
              <a:t>Formazione al personale</a:t>
            </a:r>
          </a:p>
        </p:txBody>
      </p:sp>
      <p:sp>
        <p:nvSpPr>
          <p:cNvPr id="30" name="Segnaposto piè di pagina 27"/>
          <p:cNvSpPr txBox="1">
            <a:spLocks/>
          </p:cNvSpPr>
          <p:nvPr/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it-IT" dirty="0"/>
          </a:p>
        </p:txBody>
      </p:sp>
      <p:sp>
        <p:nvSpPr>
          <p:cNvPr id="31" name="Segnaposto numero diapositiva 29"/>
          <p:cNvSpPr txBox="1">
            <a:spLocks/>
          </p:cNvSpPr>
          <p:nvPr/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it-IT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32384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SERVIZI PER I SOCI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560048"/>
            <a:ext cx="6438747" cy="4272581"/>
          </a:xfrm>
        </p:spPr>
        <p:txBody>
          <a:bodyPr>
            <a:normAutofit fontScale="92500" lnSpcReduction="10000"/>
          </a:bodyPr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ASSISTENZA SPECIALISTICA LEGALE E TRIBUTARIA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BORSA DEI TRASPORTI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GRUPPO D’ACQUISTO BENI E SERVIZI</a:t>
            </a:r>
          </a:p>
          <a:p>
            <a:r>
              <a:rPr lang="it-IT" sz="2000" b="1" dirty="0">
                <a:solidFill>
                  <a:srgbClr val="0000FF"/>
                </a:solidFill>
              </a:rPr>
              <a:t>FINANZIAMENTI REGIONALI, NAZIONALI ED EUROPEI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FORMAZIONE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RICERCA </a:t>
            </a:r>
            <a:r>
              <a:rPr lang="it-IT" sz="2000" b="1" dirty="0">
                <a:solidFill>
                  <a:srgbClr val="0000FF"/>
                </a:solidFill>
              </a:rPr>
              <a:t>E </a:t>
            </a:r>
            <a:r>
              <a:rPr lang="it-IT" sz="2000" b="1" dirty="0" smtClean="0">
                <a:solidFill>
                  <a:srgbClr val="0000FF"/>
                </a:solidFill>
              </a:rPr>
              <a:t>INNOVAZIONE -  </a:t>
            </a:r>
            <a:r>
              <a:rPr lang="it-IT" sz="1800" b="1" dirty="0" smtClean="0">
                <a:solidFill>
                  <a:srgbClr val="0000FF"/>
                </a:solidFill>
              </a:rPr>
              <a:t>PREPARAZIONE </a:t>
            </a:r>
            <a:r>
              <a:rPr lang="it-IT" sz="1800" b="1" dirty="0">
                <a:solidFill>
                  <a:srgbClr val="0000FF"/>
                </a:solidFill>
              </a:rPr>
              <a:t>PROPOSTE PER HORIZON </a:t>
            </a:r>
            <a:r>
              <a:rPr lang="it-IT" sz="1800" b="1" dirty="0" smtClean="0">
                <a:solidFill>
                  <a:srgbClr val="0000FF"/>
                </a:solidFill>
              </a:rPr>
              <a:t>2020</a:t>
            </a:r>
            <a:endParaRPr lang="it-IT" sz="2000" b="1" dirty="0">
              <a:solidFill>
                <a:srgbClr val="0000FF"/>
              </a:solidFill>
            </a:endParaRPr>
          </a:p>
          <a:p>
            <a:r>
              <a:rPr lang="it-IT" sz="2000" b="1" dirty="0">
                <a:solidFill>
                  <a:srgbClr val="0000FF"/>
                </a:solidFill>
              </a:rPr>
              <a:t>EVENTI, FIERE E MANIFESTAZIONI IN ITALIA E </a:t>
            </a:r>
            <a:r>
              <a:rPr lang="it-IT" sz="2000" b="1" dirty="0" smtClean="0">
                <a:solidFill>
                  <a:srgbClr val="0000FF"/>
                </a:solidFill>
              </a:rPr>
              <a:t>ALL’ESTERO</a:t>
            </a:r>
            <a:endParaRPr lang="it-IT" sz="2000" b="1" dirty="0">
              <a:solidFill>
                <a:srgbClr val="0000FF"/>
              </a:solidFill>
            </a:endParaRPr>
          </a:p>
          <a:p>
            <a:r>
              <a:rPr lang="it-IT" sz="2000" b="1" dirty="0">
                <a:solidFill>
                  <a:srgbClr val="0000FF"/>
                </a:solidFill>
              </a:rPr>
              <a:t>PROGETTI STRATEGICI TERRITORIALI/AZIENDALI</a:t>
            </a:r>
          </a:p>
          <a:p>
            <a:r>
              <a:rPr lang="it-IT" sz="2000" b="1" dirty="0">
                <a:solidFill>
                  <a:srgbClr val="0000FF"/>
                </a:solidFill>
              </a:rPr>
              <a:t>COMUNICAZIONE E PROMOZIONE COMMERCIALE</a:t>
            </a:r>
          </a:p>
          <a:p>
            <a:endParaRPr lang="it-IT" sz="2000" b="1" dirty="0">
              <a:solidFill>
                <a:srgbClr val="0000FF"/>
              </a:solidFill>
            </a:endParaRPr>
          </a:p>
          <a:p>
            <a:endParaRPr lang="it-IT" sz="2000" b="1" dirty="0" smtClean="0">
              <a:solidFill>
                <a:srgbClr val="0000FF"/>
              </a:solidFill>
            </a:endParaRPr>
          </a:p>
          <a:p>
            <a:endParaRPr lang="it-IT" sz="2800" b="1" dirty="0">
              <a:solidFill>
                <a:srgbClr val="00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9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MISSION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96072"/>
          </a:xfrm>
        </p:spPr>
        <p:txBody>
          <a:bodyPr/>
          <a:lstStyle/>
          <a:p>
            <a:r>
              <a:rPr lang="it-IT" sz="2200" b="1" dirty="0" smtClean="0">
                <a:solidFill>
                  <a:srgbClr val="0000FF"/>
                </a:solidFill>
              </a:rPr>
              <a:t>VALORIZZARE L’ABRUZZO come piattaforma logistica al centro della MACROREGIONE ADRIATICO IONICA (direttrice corridoio 5C, asse tirreno-adriatico)</a:t>
            </a:r>
          </a:p>
          <a:p>
            <a:r>
              <a:rPr lang="it-IT" sz="2200" b="1" dirty="0" smtClean="0">
                <a:solidFill>
                  <a:srgbClr val="0000FF"/>
                </a:solidFill>
              </a:rPr>
              <a:t>EFFICIENTARE E METTERE A SISTEMA LA RETE INFRASTRUTTURALE REGIONALE (Interporto, Aeroporto, 3 porti commerciali/pax, 4 autoporti, sistema ferroviario, rete ciclabile, sistema funiviario, rete stradale ed autostradale)</a:t>
            </a:r>
          </a:p>
          <a:p>
            <a:r>
              <a:rPr lang="it-IT" sz="2200" b="1" dirty="0" smtClean="0">
                <a:solidFill>
                  <a:srgbClr val="0000FF"/>
                </a:solidFill>
              </a:rPr>
              <a:t>Migliorare l’offerta di servizi logistici incrementando la qualità dell’impresa e la sua competitività attraverso l’innovazione di processo e prodotto</a:t>
            </a:r>
            <a:endParaRPr lang="it-IT" sz="2200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5999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PROGETTI E ATTIVITA’- 1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822357"/>
            <a:ext cx="6777317" cy="4196943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solidFill>
                  <a:srgbClr val="0000FF"/>
                </a:solidFill>
              </a:rPr>
              <a:t>2 PROGETTI DI RICERCA E INNOVAZIONE  - bando FESR 2012</a:t>
            </a:r>
          </a:p>
          <a:p>
            <a:r>
              <a:rPr lang="it-IT" sz="1600" b="1" dirty="0" smtClean="0">
                <a:solidFill>
                  <a:srgbClr val="0000FF"/>
                </a:solidFill>
              </a:rPr>
              <a:t>ARALD  - nuove tecnologie di realtà aumentata nella logistica merci – finanziato dalla Reg. Abruzzo per € 417.000,00</a:t>
            </a:r>
          </a:p>
          <a:p>
            <a:r>
              <a:rPr lang="it-IT" sz="1600" b="1" dirty="0" smtClean="0">
                <a:solidFill>
                  <a:srgbClr val="0000FF"/>
                </a:solidFill>
              </a:rPr>
              <a:t>PREPARAZIONE </a:t>
            </a:r>
            <a:r>
              <a:rPr lang="it-IT" sz="1600" b="1" dirty="0" smtClean="0">
                <a:solidFill>
                  <a:srgbClr val="0000FF"/>
                </a:solidFill>
              </a:rPr>
              <a:t>PROPOSTE PER HORIZON 2020</a:t>
            </a:r>
          </a:p>
          <a:p>
            <a:r>
              <a:rPr lang="it-IT" sz="1600" b="1" dirty="0" smtClean="0">
                <a:solidFill>
                  <a:srgbClr val="0000FF"/>
                </a:solidFill>
              </a:rPr>
              <a:t>PROGETTI STRATEGICI PER COLLEGAMENTI COMMERCIALI E INNOVAZIONE NELLE RETI INFRASTRUTTURALI – MACROREGIONE ADRIATICO IONICA : STUDIO PER COLLEGAMENTO RO-PAX ABRUZZO CROAZIA</a:t>
            </a:r>
            <a:endParaRPr lang="it-IT" sz="1400" b="1" dirty="0">
              <a:solidFill>
                <a:srgbClr val="0000FF"/>
              </a:solidFill>
            </a:endParaRPr>
          </a:p>
          <a:p>
            <a:r>
              <a:rPr lang="it-IT" sz="1800" b="1" dirty="0" smtClean="0">
                <a:solidFill>
                  <a:srgbClr val="0000FF"/>
                </a:solidFill>
              </a:rPr>
              <a:t>PROGETTO CONNESSIONE FERROVIARIA HUB GIOIA TAURO- INTERPORTO D’ABRUZZO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STUDIO PER RIPRESA TRAFFICO CARGO AEROPORTO D’ABRUZZO</a:t>
            </a:r>
          </a:p>
          <a:p>
            <a:endParaRPr lang="it-IT" sz="1400" dirty="0">
              <a:solidFill>
                <a:srgbClr val="0000FF"/>
              </a:solidFill>
            </a:endParaRPr>
          </a:p>
          <a:p>
            <a:endParaRPr lang="it-IT" sz="1400" b="1" dirty="0" smtClean="0">
              <a:solidFill>
                <a:srgbClr val="0000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1224136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3200" b="1" dirty="0" smtClean="0"/>
              <a:t>PROGETTI E ATTIVITA’ 2</a:t>
            </a:r>
            <a:br>
              <a:rPr lang="it-IT" sz="3200" b="1" dirty="0" smtClean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217912"/>
          </a:xfrm>
        </p:spPr>
        <p:txBody>
          <a:bodyPr/>
          <a:lstStyle/>
          <a:p>
            <a:r>
              <a:rPr lang="it-IT" sz="2400" b="1" dirty="0">
                <a:solidFill>
                  <a:srgbClr val="0000FF"/>
                </a:solidFill>
              </a:rPr>
              <a:t>PROGETTO COMUNE SETTORE TPL PER SERVIZI BIGLIETTAZIONE ED ASSISTENZA AI PASSEGGERI C/O AEROPORTO D’ABRUZZO </a:t>
            </a:r>
            <a:r>
              <a:rPr lang="it-IT" sz="2000" b="1" dirty="0">
                <a:solidFill>
                  <a:srgbClr val="0000FF"/>
                </a:solidFill>
              </a:rPr>
              <a:t>(FORMAT RIPRODUCIBILE IN CIASCUN PUNTO NODALE DEL TRAFFICO TPL) – apertura luglio </a:t>
            </a:r>
            <a:r>
              <a:rPr lang="it-IT" sz="2000" b="1" dirty="0" smtClean="0">
                <a:solidFill>
                  <a:srgbClr val="0000FF"/>
                </a:solidFill>
              </a:rPr>
              <a:t>2014</a:t>
            </a:r>
          </a:p>
          <a:p>
            <a:r>
              <a:rPr lang="it-IT" sz="2000" b="1" dirty="0">
                <a:solidFill>
                  <a:srgbClr val="0000FF"/>
                </a:solidFill>
              </a:rPr>
              <a:t>PROGETTO CONNESSIONE FERROVIARIA HUB GIOIA TAURO- INTERPORTO D’ABRUZZO</a:t>
            </a:r>
          </a:p>
          <a:p>
            <a:r>
              <a:rPr lang="it-IT" sz="2000" b="1" dirty="0">
                <a:solidFill>
                  <a:srgbClr val="0000FF"/>
                </a:solidFill>
              </a:rPr>
              <a:t>STUDIO PER RIPRESA TRAFFICO CARGO AEROPORTO D’ABRUZZO</a:t>
            </a:r>
          </a:p>
          <a:p>
            <a:endParaRPr lang="it-IT" sz="2800" b="1" dirty="0">
              <a:solidFill>
                <a:srgbClr val="0000FF"/>
              </a:solidFill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6" y="400365"/>
            <a:ext cx="1749278" cy="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598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156</TotalTime>
  <Words>771</Words>
  <Application>Microsoft Macintosh PowerPoint</Application>
  <PresentationFormat>Presentazione su schermo (4:3)</PresentationFormat>
  <Paragraphs>133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Default Theme</vt:lpstr>
      <vt:lpstr>Presentazione di PowerPoint</vt:lpstr>
      <vt:lpstr>POLO DI INNOVAZIONE DEFINIZIONE</vt:lpstr>
      <vt:lpstr>    14 POLI COSTITUITI IN ABRUZZO   </vt:lpstr>
      <vt:lpstr>POLO INOLTRA - COMPOSIZIONE </vt:lpstr>
      <vt:lpstr>Presentazione di PowerPoint</vt:lpstr>
      <vt:lpstr>SERVIZI PER I SOCI</vt:lpstr>
      <vt:lpstr>MISSION</vt:lpstr>
      <vt:lpstr>PROGETTI E ATTIVITA’- 1</vt:lpstr>
      <vt:lpstr>  PROGETTI E ATTIVITA’ 2 </vt:lpstr>
      <vt:lpstr>  PROGETTI E ATTIVITA’ - 3</vt:lpstr>
      <vt:lpstr>  PROGETTI E ATTIVITA’ - 4 </vt:lpstr>
      <vt:lpstr>Web site www.poloinoltra.it</vt:lpstr>
      <vt:lpstr>. .</vt:lpstr>
      <vt:lpstr>Presentazione di PowerPoint</vt:lpstr>
    </vt:vector>
  </TitlesOfParts>
  <Company>xrusx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xxx</dc:creator>
  <cp:lastModifiedBy>Teodoro Ivano Calabrese</cp:lastModifiedBy>
  <cp:revision>20</cp:revision>
  <dcterms:created xsi:type="dcterms:W3CDTF">2014-03-13T09:52:49Z</dcterms:created>
  <dcterms:modified xsi:type="dcterms:W3CDTF">2014-11-26T10:56:08Z</dcterms:modified>
</cp:coreProperties>
</file>