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AB6B-D099-4F66-AA7C-ED48B4C34E49}" type="datetimeFigureOut">
              <a:rPr lang="it-IT" smtClean="0"/>
              <a:t>28/11/2014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4C69-F019-4586-ACF3-77CFE48278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1721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AB6B-D099-4F66-AA7C-ED48B4C34E49}" type="datetimeFigureOut">
              <a:rPr lang="it-IT" smtClean="0"/>
              <a:t>28/11/2014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4C69-F019-4586-ACF3-77CFE48278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0959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AB6B-D099-4F66-AA7C-ED48B4C34E49}" type="datetimeFigureOut">
              <a:rPr lang="it-IT" smtClean="0"/>
              <a:t>28/11/2014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4C69-F019-4586-ACF3-77CFE48278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9757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AB6B-D099-4F66-AA7C-ED48B4C34E49}" type="datetimeFigureOut">
              <a:rPr lang="it-IT" smtClean="0"/>
              <a:t>28/11/2014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4C69-F019-4586-ACF3-77CFE48278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1973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AB6B-D099-4F66-AA7C-ED48B4C34E49}" type="datetimeFigureOut">
              <a:rPr lang="it-IT" smtClean="0"/>
              <a:t>28/11/2014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4C69-F019-4586-ACF3-77CFE48278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7306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AB6B-D099-4F66-AA7C-ED48B4C34E49}" type="datetimeFigureOut">
              <a:rPr lang="it-IT" smtClean="0"/>
              <a:t>28/11/2014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4C69-F019-4586-ACF3-77CFE48278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5327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AB6B-D099-4F66-AA7C-ED48B4C34E49}" type="datetimeFigureOut">
              <a:rPr lang="it-IT" smtClean="0"/>
              <a:t>28/11/2014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4C69-F019-4586-ACF3-77CFE48278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9728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AB6B-D099-4F66-AA7C-ED48B4C34E49}" type="datetimeFigureOut">
              <a:rPr lang="it-IT" smtClean="0"/>
              <a:t>28/11/2014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4C69-F019-4586-ACF3-77CFE48278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99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AB6B-D099-4F66-AA7C-ED48B4C34E49}" type="datetimeFigureOut">
              <a:rPr lang="it-IT" smtClean="0"/>
              <a:t>28/11/2014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4C69-F019-4586-ACF3-77CFE48278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1438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AB6B-D099-4F66-AA7C-ED48B4C34E49}" type="datetimeFigureOut">
              <a:rPr lang="it-IT" smtClean="0"/>
              <a:t>28/11/2014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4C69-F019-4586-ACF3-77CFE48278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110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AB6B-D099-4F66-AA7C-ED48B4C34E49}" type="datetimeFigureOut">
              <a:rPr lang="it-IT" smtClean="0"/>
              <a:t>28/11/2014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4C69-F019-4586-ACF3-77CFE48278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7764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7AB6B-D099-4F66-AA7C-ED48B4C34E49}" type="datetimeFigureOut">
              <a:rPr lang="it-IT" smtClean="0"/>
              <a:t>28/11/2014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F4C69-F019-4586-ACF3-77CFE48278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8323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75" y="-99392"/>
            <a:ext cx="6367177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9664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688"/>
            <a:ext cx="9144000" cy="56886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0619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543797"/>
              </p:ext>
            </p:extLst>
          </p:nvPr>
        </p:nvGraphicFramePr>
        <p:xfrm>
          <a:off x="107504" y="1772814"/>
          <a:ext cx="8892480" cy="4104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92480"/>
              </a:tblGrid>
              <a:tr h="3157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Struttura e capacità produttiva degli interporti italiani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3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Aree destinate all'attività interportuale                                                                                                                                            </a:t>
                      </a:r>
                      <a:r>
                        <a:rPr lang="it-IT" sz="1100">
                          <a:effectLst/>
                        </a:rPr>
                        <a:t>37.463.838</a:t>
                      </a:r>
                      <a:r>
                        <a:rPr lang="it-IT" sz="1000">
                          <a:effectLst/>
                        </a:rPr>
                        <a:t> </a:t>
                      </a:r>
                      <a:r>
                        <a:rPr lang="it-IT" sz="1100">
                          <a:effectLst/>
                        </a:rPr>
                        <a:t>mq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3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Aree disponibili per l'attività interportuale                                                                                                                                       </a:t>
                      </a:r>
                      <a:r>
                        <a:rPr lang="it-IT" sz="1100">
                          <a:effectLst/>
                        </a:rPr>
                        <a:t>32.133.065 mq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3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50890" algn="l"/>
                          <a:tab pos="6031230" algn="l"/>
                        </a:tabLst>
                      </a:pPr>
                      <a:r>
                        <a:rPr lang="it-IT" sz="1000">
                          <a:effectLst/>
                        </a:rPr>
                        <a:t>Aree infrastrutturate per l'attività interportuale                                                                                                                             </a:t>
                      </a:r>
                      <a:r>
                        <a:rPr lang="it-IT" sz="1100">
                          <a:effectLst/>
                        </a:rPr>
                        <a:t>21.874.890</a:t>
                      </a:r>
                      <a:r>
                        <a:rPr lang="it-IT" sz="1000">
                          <a:effectLst/>
                        </a:rPr>
                        <a:t> </a:t>
                      </a:r>
                      <a:r>
                        <a:rPr lang="it-IT" sz="1100">
                          <a:effectLst/>
                        </a:rPr>
                        <a:t>mq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3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Aree terminalistiche                                                                                                                                                                              </a:t>
                      </a:r>
                      <a:r>
                        <a:rPr lang="it-IT" sz="1100">
                          <a:effectLst/>
                        </a:rPr>
                        <a:t>2.796.000</a:t>
                      </a:r>
                      <a:r>
                        <a:rPr lang="it-IT" sz="1000">
                          <a:effectLst/>
                        </a:rPr>
                        <a:t> </a:t>
                      </a:r>
                      <a:r>
                        <a:rPr lang="it-IT" sz="1100">
                          <a:effectLst/>
                        </a:rPr>
                        <a:t>mq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3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Aree logistiche</a:t>
                      </a:r>
                      <a:r>
                        <a:rPr lang="it-IT" sz="650">
                          <a:effectLst/>
                        </a:rPr>
                        <a:t>1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r>
                        <a:rPr lang="it-IT" sz="1100">
                          <a:effectLst/>
                        </a:rPr>
                        <a:t>5.975.313 mq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57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Traffico Ferroviario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3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UTI movimentate                                                                                                                                                                                   </a:t>
                      </a:r>
                      <a:r>
                        <a:rPr lang="it-IT" sz="1100">
                          <a:effectLst/>
                        </a:rPr>
                        <a:t>971.852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3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TEU equivalenti</a:t>
                      </a:r>
                      <a:r>
                        <a:rPr lang="it-IT" sz="650">
                          <a:effectLst/>
                        </a:rPr>
                        <a:t>2</a:t>
                      </a:r>
                      <a:r>
                        <a:rPr lang="it-IT" sz="1000">
                          <a:effectLst/>
                        </a:rPr>
                        <a:t>                                                                                                                                                                                     </a:t>
                      </a:r>
                      <a:r>
                        <a:rPr lang="it-IT" sz="1100">
                          <a:effectLst/>
                        </a:rPr>
                        <a:t>1.739.625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3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Carri convenzionali                                                                                                                                                                                </a:t>
                      </a:r>
                      <a:r>
                        <a:rPr lang="it-IT" sz="1100">
                          <a:effectLst/>
                        </a:rPr>
                        <a:t>105.847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3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Coppie di treni intermodali alla settimana                                                                                                                                        </a:t>
                      </a:r>
                      <a:r>
                        <a:rPr lang="it-IT" sz="1100">
                          <a:effectLst/>
                        </a:rPr>
                        <a:t>551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3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Coppie di treni intermodali all’anno</a:t>
                      </a:r>
                      <a:r>
                        <a:rPr lang="it-IT" sz="650" dirty="0">
                          <a:effectLst/>
                        </a:rPr>
                        <a:t>3</a:t>
                      </a:r>
                      <a:r>
                        <a:rPr lang="it-IT" sz="1000" dirty="0">
                          <a:effectLst/>
                        </a:rPr>
                        <a:t>                                                                                                                                                 </a:t>
                      </a:r>
                      <a:r>
                        <a:rPr lang="it-IT" sz="1100" dirty="0">
                          <a:effectLst/>
                        </a:rPr>
                        <a:t>27.550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60603" y="476672"/>
            <a:ext cx="6222794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51525" algn="l"/>
                <a:tab pos="6030913" algn="l"/>
              </a:tabLst>
            </a:pP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mbria-Bold"/>
              </a:rPr>
              <a:t>Il sistema interportuale italiano nel 2011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51525" algn="l"/>
                <a:tab pos="6030913" algn="l"/>
              </a:tabLst>
            </a:pPr>
            <a:r>
              <a: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mbria" pitchFamily="18" charset="0"/>
              </a:rPr>
              <a:t>Fonte: UIR 2012</a:t>
            </a:r>
            <a:endParaRPr kumimoji="0" lang="it-IT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4510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69</Words>
  <Application>Microsoft Office PowerPoint</Application>
  <PresentationFormat>Presentazione su schermo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Studioluce</dc:creator>
  <cp:lastModifiedBy>Studioluce</cp:lastModifiedBy>
  <cp:revision>1</cp:revision>
  <dcterms:created xsi:type="dcterms:W3CDTF">2014-11-28T13:06:08Z</dcterms:created>
  <dcterms:modified xsi:type="dcterms:W3CDTF">2014-11-28T13:09:04Z</dcterms:modified>
</cp:coreProperties>
</file>