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62" r:id="rId4"/>
    <p:sldId id="264" r:id="rId5"/>
    <p:sldId id="267" r:id="rId6"/>
    <p:sldId id="268" r:id="rId7"/>
    <p:sldId id="281" r:id="rId8"/>
    <p:sldId id="273" r:id="rId9"/>
    <p:sldId id="282" r:id="rId10"/>
    <p:sldId id="285" r:id="rId11"/>
    <p:sldId id="284" r:id="rId12"/>
    <p:sldId id="271" r:id="rId13"/>
    <p:sldId id="272" r:id="rId14"/>
    <p:sldId id="274" r:id="rId15"/>
    <p:sldId id="275" r:id="rId16"/>
    <p:sldId id="276" r:id="rId17"/>
    <p:sldId id="277" r:id="rId18"/>
    <p:sldId id="279" r:id="rId19"/>
    <p:sldId id="280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CC99"/>
    <a:srgbClr val="FF9966"/>
    <a:srgbClr val="FFCC66"/>
    <a:srgbClr val="003399"/>
    <a:srgbClr val="3366CC"/>
    <a:srgbClr val="3333CC"/>
    <a:srgbClr val="666699"/>
    <a:srgbClr val="3333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23628" y="4293096"/>
            <a:ext cx="6696744" cy="1104528"/>
          </a:xfrm>
        </p:spPr>
        <p:txBody>
          <a:bodyPr>
            <a:normAutofit/>
          </a:bodyPr>
          <a:lstStyle>
            <a:lvl1pPr marL="0" indent="0" algn="ctr">
              <a:buNone/>
              <a:defRPr sz="28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A5F5-69DC-463E-AE56-7F3AE6036B6F}" type="datetimeFigureOut">
              <a:rPr lang="it-IT" smtClean="0"/>
              <a:t>26/11/2014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9D2A-AD4B-4A40-9947-472FFCAA73A1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98" y="185263"/>
            <a:ext cx="4764405" cy="164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72608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27902" y="38567"/>
            <a:ext cx="6588224" cy="831275"/>
          </a:xfrm>
          <a:prstGeom prst="rect">
            <a:avLst/>
          </a:prstGeom>
          <a:solidFill>
            <a:srgbClr val="3366CC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2800" b="1">
                <a:effectLst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05" y="58265"/>
            <a:ext cx="2411760" cy="831275"/>
          </a:xfrm>
          <a:prstGeom prst="rect">
            <a:avLst/>
          </a:prstGeom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Bologna, 07/02/2014</a:t>
            </a:r>
            <a:endParaRPr lang="it-IT" dirty="0" smtClean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9D2A-AD4B-4A40-9947-472FFCAA73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5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878497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16788" y="64734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Bologna, 07/02/2014</a:t>
            </a:r>
            <a:endParaRPr lang="it-IT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4734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876256" y="64734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B9D2A-AD4B-4A40-9947-472FFCAA73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68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224136"/>
          </a:xfrm>
        </p:spPr>
        <p:txBody>
          <a:bodyPr/>
          <a:lstStyle/>
          <a:p>
            <a:r>
              <a:rPr lang="it-IT" sz="3000" dirty="0" smtClean="0">
                <a:latin typeface="Tahoma" panose="020B0604030504040204" pitchFamily="34" charset="0"/>
                <a:cs typeface="Tahoma" panose="020B0604030504040204" pitchFamily="34" charset="0"/>
              </a:rPr>
              <a:t>LA FORMAZIONE IN LOGISTICA E TRASPORTO: IL CASO PIACENZA</a:t>
            </a:r>
            <a:endParaRPr lang="it-IT" sz="3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223628" y="4412704"/>
            <a:ext cx="6696744" cy="1104528"/>
          </a:xfrm>
        </p:spPr>
        <p:txBody>
          <a:bodyPr/>
          <a:lstStyle/>
          <a:p>
            <a:r>
              <a:rPr lang="it-IT" sz="25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Monica </a:t>
            </a:r>
            <a:r>
              <a:rPr lang="it-IT" sz="2500" b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Patelli</a:t>
            </a:r>
            <a:endParaRPr lang="it-IT" sz="2500" b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20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Responsabile Sede ITL di Piacenza</a:t>
            </a:r>
            <a:endParaRPr lang="it-IT" sz="2000" b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95736" y="5949280"/>
            <a:ext cx="4994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INTERPORTO d’ABRUZZO -  27 novembre 2014</a:t>
            </a:r>
            <a:endParaRPr lang="it-IT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FINALITA’ E ORGANI INTERNI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980728"/>
            <a:ext cx="511256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it-IT" altLang="it-IT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kumimoji="0" lang="it-IT" altLang="it-IT" sz="2200" b="1" i="0" u="sng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COSA?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it-IT" altLang="it-IT" sz="2200" b="1" i="0" u="sng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assicurare l’offerta di tecnici superiori a livello post-secondario in relazione a figure che rispondano alla domanda proveniente dal mondo del lavoro;	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sostenere l’integrazione tra i sistemi di istruzione, formazione e lavoro;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diffondere la cultura tecnica e scientifica e promuovere l’orientamento dei giovani e delle loro famiglie verso le professioni tecniche;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sostenere le misure per l’innovazione e il trasferimento tecnologico alle piccole e medie imprese.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96905" y="1772816"/>
            <a:ext cx="3239591" cy="396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it-IT" altLang="it-IT" sz="2200" b="1" i="0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CHI?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it-IT" altLang="it-IT" sz="2200" b="1" i="0" u="sng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il Presidente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la Giunta Esecutiva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it-IT" altLang="it-IT" sz="2200" kern="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il Consiglio d’Indirizzo</a:t>
            </a:r>
          </a:p>
          <a:p>
            <a:pPr lvl="0"/>
            <a:r>
              <a:rPr lang="it-IT" altLang="it-IT" sz="2200" kern="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l’Assemblea di Partecipazione </a:t>
            </a:r>
            <a:endParaRPr kumimoji="0" lang="it-IT" altLang="it-IT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il Comitato Tecnico Scientifico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il Revisore dei conti</a:t>
            </a:r>
            <a:endParaRPr kumimoji="0" lang="it-IT" altLang="it-IT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5580112" y="980728"/>
            <a:ext cx="72008" cy="56886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1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LE REGOLE D’INGRESSO 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980728"/>
            <a:ext cx="828091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Socio fondatore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: ente/ istituzione/ società che contribuisce al fondo di dotazione nella misura determinata dal consiglio d’indirizzo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Socio partecipante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: ente/ istituzione/società che contribuisce agli scopi della Fondazione:</a:t>
            </a:r>
          </a:p>
          <a:p>
            <a:pPr marL="2057400" marR="0" lvl="4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it-IT" alt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con conferimenti in denaro nella misura stabilita dal consiglio d’indirizzo</a:t>
            </a:r>
          </a:p>
          <a:p>
            <a:pPr marL="2057400" marR="0" lvl="4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it-IT" alt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con l’attribuzione di beni, materiali e immateriali e servizi</a:t>
            </a:r>
          </a:p>
          <a:p>
            <a:pPr marL="2057400" marR="0" lvl="4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it-IT" alt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con attività professionali di particolare rilievo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611560" y="4005064"/>
            <a:ext cx="7992888" cy="27363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7584" y="4168272"/>
            <a:ext cx="7585380" cy="2409887"/>
          </a:xfrm>
          <a:prstGeom prst="rect">
            <a:avLst/>
          </a:prstGeom>
          <a:noFill/>
          <a:ln w="0" cap="rnd">
            <a:solidFill>
              <a:schemeClr val="tx1"/>
            </a:solidFill>
          </a:ln>
          <a:effectLst>
            <a:glow rad="63500">
              <a:srgbClr val="FF9966">
                <a:alpha val="40000"/>
              </a:srgbClr>
            </a:glow>
            <a:softEdge rad="381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it-IT" altLang="it-IT" sz="1800" u="sng" kern="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it-IT" altLang="it-IT" sz="1800" b="0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ziende</a:t>
            </a:r>
            <a:r>
              <a:rPr kumimoji="0" lang="it-IT" altLang="it-IT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, cooperative, consorzi, camere di commercio, associazioni di categoria, autorità portuali, interporti, enti di formazione, università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socio fondatore: 10.000 €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socio partecipante: 1.000 € oppure attribuzione di beni e/o servizi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it-IT" altLang="it-IT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Comuni, scuole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socio fondatore: 1.000 €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socio partecipante: 500 € oppure attribuzione di beni e/o servizi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1115616" y="2420888"/>
            <a:ext cx="648072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1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I CORSI ITS, DAL 2011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0825" y="908720"/>
            <a:ext cx="8424863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it-IT" altLang="it-IT" sz="2300" b="1" i="0" u="sng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Piacenza </a:t>
            </a: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(quarta edizione – biennio 2014/2016)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	“TECNICO SUPERIORE PER L’INFOMOBILITA’ E LE INFRASTRUTTURALE LOGISTICHE”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	</a:t>
            </a:r>
            <a:r>
              <a:rPr kumimoji="0" lang="it-IT" altLang="it-IT" sz="2300" b="1" i="0" u="sng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Cesena </a:t>
            </a: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(edizione unica - biennio 2013/ 2015)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	“TECNICO SUPERIORE PER LA MOBILITA’ DELLE MERCI E DEI PRODOTTI AGRICOLI”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	Il </a:t>
            </a:r>
            <a:r>
              <a:rPr kumimoji="0" lang="it-IT" alt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TECNICO SUPERIORE PER L’INFOMOBILITA’ E LE INFRASTRUTTURE LOGISTICHE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opera nell’ambito della pianificazione, della gestione e del controllo dei flussi di informazioni/ mezzi/ merci e persone, avendo una visione d’insieme delle tre dimensioni: terra, mare e aria. Ha una competenza sistemica del ciclo logistico ed è in grado di gestire relazioni con gli attori interni ed esterni all’azienda.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5604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IL PIANO DI STUDI ITS DI PIACENZA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625738"/>
              </p:ext>
            </p:extLst>
          </p:nvPr>
        </p:nvGraphicFramePr>
        <p:xfrm>
          <a:off x="3508375" y="1206522"/>
          <a:ext cx="5384800" cy="5030790"/>
        </p:xfrm>
        <a:graphic>
          <a:graphicData uri="http://schemas.openxmlformats.org/drawingml/2006/table">
            <a:tbl>
              <a:tblPr/>
              <a:tblGrid>
                <a:gridCol w="3138482"/>
                <a:gridCol w="777487"/>
                <a:gridCol w="777487"/>
                <a:gridCol w="691344"/>
              </a:tblGrid>
              <a:tr h="3092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UNITA’ FORMATIVE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BIENNIO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PRIMO ANNO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SECONDO ANNO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</a:tr>
              <a:tr h="1754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ore totali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ore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ore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/>
                    </a:solidFill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8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Organizzazione di impresa, lavoro e sicurezza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88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28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8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Basi </a:t>
                      </a:r>
                      <a:r>
                        <a:rPr lang="it-IT" sz="8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di matematica e statistica </a:t>
                      </a:r>
                      <a:r>
                        <a:rPr lang="it-IT" sz="800" b="1" dirty="0" err="1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apllicata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32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8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Economia e marketing 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100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800" b="1" dirty="0" err="1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Logistica</a:t>
                      </a:r>
                      <a:r>
                        <a:rPr lang="en-US" sz="8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e Supply Chain Management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140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72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68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8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Progettazione e gestione del magazzino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72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36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36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8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Pianificazione e gestione delle scorte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72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36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36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8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Trasporti e </a:t>
                      </a:r>
                      <a:r>
                        <a:rPr lang="it-IT" sz="800" b="1" dirty="0" err="1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intermodalità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140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72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68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8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ICT per la logistica e i trasporti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120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8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Diritto 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88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48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8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Ambiente e sostenibilità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12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48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8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Pianificazione territoriale: locale, nazionale ed europea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32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28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8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Lingua inglese per la logistica ed i trasporti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120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                                                                               Totale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1100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570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530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8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Stage </a:t>
                      </a:r>
                      <a:r>
                        <a:rPr lang="it-IT" sz="8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aziendale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600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280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320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8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Project </a:t>
                      </a:r>
                      <a:r>
                        <a:rPr lang="it-IT" sz="800" b="1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Work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100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                                                                               Totale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1800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900</a:t>
                      </a:r>
                      <a:endParaRPr lang="it-IT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900</a:t>
                      </a:r>
                      <a:endParaRPr lang="it-IT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094" marR="35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23850" y="1495447"/>
            <a:ext cx="2679700" cy="4676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u="sng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1.800 ore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1.100 ore di aula suddivise in 12 Unità Formative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600 ore di Stage Aziendale, organizzato in due periodi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100 ore di Project Work (tesina per esame finale)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LA SELEZIONE IN INGRESSO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1485676"/>
            <a:ext cx="8497888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Prova scritta di inglese/ informatica/ logistica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Valutazione CV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Colloquio motivazionale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	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		Classe </a:t>
            </a:r>
            <a:r>
              <a:rPr kumimoji="0" lang="it-IT" altLang="it-IT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min</a:t>
            </a:r>
            <a:r>
              <a:rPr kumimoji="0" lang="it-IT" altLang="it-IT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20- </a:t>
            </a:r>
            <a:r>
              <a:rPr kumimoji="0" lang="it-IT" altLang="it-IT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max</a:t>
            </a:r>
            <a:r>
              <a:rPr kumimoji="0" lang="it-IT" altLang="it-IT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25 ammessi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5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5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Requisiti di accesso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Possesso diploma quinquennale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Essere disoccupati/ inoccupati</a:t>
            </a:r>
            <a:endParaRPr kumimoji="0" lang="it-IT" altLang="it-IT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83568" y="3284785"/>
            <a:ext cx="1152128" cy="576263"/>
          </a:xfrm>
          <a:prstGeom prst="rightArrow">
            <a:avLst>
              <a:gd name="adj1" fmla="val 50000"/>
              <a:gd name="adj2" fmla="val 37474"/>
            </a:avLst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L’ESAME FINALE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1196975"/>
            <a:ext cx="849788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Prova scritta di logistica elaborata dai docenti del corso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Prova scritta INVALSI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Prova orale – presentazione Project Work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500" b="1" i="0" u="none" strike="noStrike" kern="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	</a:t>
            </a:r>
            <a:endParaRPr kumimoji="0" lang="it-IT" altLang="it-IT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4213" y="3651250"/>
            <a:ext cx="3743325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u="sng" dirty="0">
                <a:solidFill>
                  <a:srgbClr val="000000"/>
                </a:solidFill>
                <a:latin typeface="Arial" pitchFamily="34" charset="0"/>
              </a:rPr>
              <a:t>Commissione Esterna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1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Presidente nominato dal MIUR (docente universitario)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1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Esperto Processi Valutativi designato dalla Regione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1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Docente interno ITS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1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Rappresentante Scuola capofila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1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Rappresentante mondo aziendale</a:t>
            </a:r>
          </a:p>
        </p:txBody>
      </p:sp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5148263" y="4616450"/>
            <a:ext cx="37449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</a:rPr>
              <a:t>Il diploma è ministeriale, valido su tutto il territorio nazionale ed europeo (V° livello EQF). Costituisce titolo per accesso ai concorsi pubblici.</a:t>
            </a:r>
          </a:p>
        </p:txBody>
      </p:sp>
      <p:pic>
        <p:nvPicPr>
          <p:cNvPr id="7" name="Picture 2" descr="http://www.bandieredmg.it/polopoly_fs/1.10964721.1354012147!/httpImage/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357563"/>
            <a:ext cx="182721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9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ALCUNE AZIENDE DI STAGE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288" y="1125538"/>
            <a:ext cx="8497887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Geodis Logistics SpA – Castel S. Giovanni (PC)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Interporto di Verona 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Amazon Italia Logistica Srl – Castel S. Giovanni (PC)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TNT Global Express Srl – Piacenza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Ikea Italia Distribution Srl - Piacenza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Terminal Piacenza Intermodale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Thun Logistics (Mantova)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Porto di Ravenna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Italia Logistica Srl– Monticelli D’Ongina (PC)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Interporto Bologna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Porto di Genova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Aeroporto di Malpensa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	</a:t>
            </a:r>
            <a:endParaRPr kumimoji="0" lang="it-IT" altLang="it-IT" sz="2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99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ALCUNI ELEMENTI INNOVATIVI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08500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468313" y="3652838"/>
            <a:ext cx="2159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Abilitazione per la conduzione dei carrelli elevatori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01725"/>
            <a:ext cx="180022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3"/>
          <p:cNvSpPr txBox="1">
            <a:spLocks noChangeArrowheads="1"/>
          </p:cNvSpPr>
          <p:nvPr/>
        </p:nvSpPr>
        <p:spPr bwMode="auto">
          <a:xfrm>
            <a:off x="2987675" y="2492375"/>
            <a:ext cx="2736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5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Possibilità di svolgere stage/ visite aziendali all’estero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125538"/>
            <a:ext cx="16922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10"/>
          <p:cNvSpPr txBox="1">
            <a:spLocks noChangeArrowheads="1"/>
          </p:cNvSpPr>
          <p:nvPr/>
        </p:nvSpPr>
        <p:spPr bwMode="auto">
          <a:xfrm>
            <a:off x="539750" y="2355850"/>
            <a:ext cx="21605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5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Attestato Certificazione Sicurezza sul Lavoro – rischio medio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689475"/>
            <a:ext cx="24479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2916238" y="3573463"/>
            <a:ext cx="28797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Project Work di analisi delle consegne nel centro urbano di Piacenza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4652963"/>
            <a:ext cx="27209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4"/>
          <p:cNvSpPr txBox="1">
            <a:spLocks noChangeArrowheads="1"/>
          </p:cNvSpPr>
          <p:nvPr/>
        </p:nvSpPr>
        <p:spPr bwMode="auto">
          <a:xfrm>
            <a:off x="6051550" y="3587750"/>
            <a:ext cx="2881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Partecipazione a concorsi nazionali su tematiche inerenti il trasporto e la logistica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044575"/>
            <a:ext cx="12065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7"/>
          <p:cNvSpPr txBox="1">
            <a:spLocks noChangeArrowheads="1"/>
          </p:cNvSpPr>
          <p:nvPr/>
        </p:nvSpPr>
        <p:spPr bwMode="auto">
          <a:xfrm>
            <a:off x="6186488" y="2349500"/>
            <a:ext cx="2736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5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Realizzazione Glossario tecnico di Logistica ITA/ EN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2771775" y="1125538"/>
            <a:ext cx="71438" cy="5183187"/>
          </a:xfrm>
          <a:prstGeom prst="line">
            <a:avLst/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</p:cxnSp>
      <p:cxnSp>
        <p:nvCxnSpPr>
          <p:cNvPr id="18" name="Connettore 1 17"/>
          <p:cNvCxnSpPr/>
          <p:nvPr/>
        </p:nvCxnSpPr>
        <p:spPr>
          <a:xfrm>
            <a:off x="250825" y="3357563"/>
            <a:ext cx="8651875" cy="0"/>
          </a:xfrm>
          <a:prstGeom prst="line">
            <a:avLst/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</p:cxnSp>
      <p:cxnSp>
        <p:nvCxnSpPr>
          <p:cNvPr id="19" name="Connettore 1 18"/>
          <p:cNvCxnSpPr/>
          <p:nvPr/>
        </p:nvCxnSpPr>
        <p:spPr>
          <a:xfrm>
            <a:off x="5867400" y="1125538"/>
            <a:ext cx="73025" cy="5183187"/>
          </a:xfrm>
          <a:prstGeom prst="line">
            <a:avLst/>
          </a:prstGeom>
          <a:noFill/>
          <a:ln w="19050" cap="flat" cmpd="sng" algn="ctr">
            <a:solidFill>
              <a:srgbClr val="FF33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1499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I PRIMI ESITI OCCUPAZIONALI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950" y="1557338"/>
            <a:ext cx="5688013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Prima edizione, biennio 2011/ 2013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Esame finale Settembre 2013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19 diplomati su 22 ammessi </a:t>
            </a:r>
            <a:r>
              <a:rPr kumimoji="0" lang="it-IT" altLang="it-IT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(3 bocciati)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 distanza di un anno: 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16 hanno un contratto di lavoro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Seconda edizione, biennio 2012/2014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Esame finale Luglio 2014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17 diplomati su 18 ammessi </a:t>
            </a:r>
            <a:r>
              <a:rPr kumimoji="0" lang="it-IT" altLang="it-IT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(1 ritirato)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 distanza di 3 mesi: 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8 stanno lavorando in azienda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	</a:t>
            </a:r>
            <a:endParaRPr kumimoji="0" lang="it-IT" altLang="it-IT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11863" y="1812925"/>
            <a:ext cx="2592387" cy="341630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u="sng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Ambiti di impiego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u="sng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Operatori logistici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Operatori del trasporto (consorzi autotrasportatori)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Aziende </a:t>
            </a:r>
            <a:r>
              <a:rPr lang="it-IT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manufatturiere</a:t>
            </a: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con magazzino interno/ ufficio spedizioni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Porti/ interporti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RIFERIMENTI UTILI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268413"/>
            <a:ext cx="8424862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SEGRETERIA ORGANIZZATIVA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c/o Istituto sui Trasporti e la Logistica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(Collegio </a:t>
            </a:r>
            <a:r>
              <a:rPr kumimoji="0" lang="it-IT" alt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Morigi</a:t>
            </a: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Via G. Taverna, 38)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sito web: </a:t>
            </a:r>
            <a:r>
              <a:rPr kumimoji="0" lang="it-IT" alt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www.itspiacenza.it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e-mail: </a:t>
            </a:r>
            <a:r>
              <a:rPr kumimoji="0" lang="it-IT" alt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segreteria@itspiacenza.it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tel. 0523/ 606731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cell</a:t>
            </a: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. 380/ 7540741 (Monica </a:t>
            </a:r>
            <a:r>
              <a:rPr kumimoji="0" lang="it-IT" altLang="it-IT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Patelli</a:t>
            </a: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0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1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LA FONDAZIONE ITL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8326"/>
            <a:ext cx="8784976" cy="245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85225" cy="232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1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LA POSIZIONE STRATEGICA DI PIACENZA</a:t>
            </a:r>
            <a:endParaRPr lang="it-IT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124744"/>
            <a:ext cx="4730179" cy="278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73063" lvl="1" indent="-285750" algn="just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t-IT" sz="1700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baricentrica rispetto ai collegamenti nord – sud </a:t>
            </a:r>
          </a:p>
          <a:p>
            <a:pPr marL="373063" lvl="1" indent="-285750" algn="just" fontAlgn="base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t-IT" sz="1700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breve distanza da tutte le principali città del Nord IT, da porti tirrenici e adriatici e dai principali aeroporti</a:t>
            </a:r>
          </a:p>
          <a:p>
            <a:pPr marL="373063" lvl="1" indent="-285750" algn="just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7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autostrade (A1 Milano-Bologna, A21 Torino-Piacenza-Brescia)</a:t>
            </a:r>
          </a:p>
          <a:p>
            <a:pPr marL="373063" lvl="1" indent="-285750" algn="just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7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linee ferroviarie </a:t>
            </a:r>
            <a:r>
              <a:rPr lang="it-IT" sz="17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Mi–Bo</a:t>
            </a:r>
            <a:r>
              <a:rPr lang="it-IT" sz="17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7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Pc–Cr</a:t>
            </a:r>
            <a:r>
              <a:rPr lang="it-IT" sz="17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7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Pc–Al–To</a:t>
            </a:r>
            <a:endParaRPr lang="it-IT" sz="17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73063" lvl="1" indent="-285750" algn="just" fontAlgn="base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700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Interconnessione AV/AC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27310" y="4892967"/>
            <a:ext cx="75771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defRPr/>
            </a:pPr>
            <a:r>
              <a:rPr lang="it-IT" b="1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Anni 70: Piacenza «Capitale dell’autotrasporto»</a:t>
            </a:r>
          </a:p>
          <a:p>
            <a:pPr algn="ctr" fontAlgn="base">
              <a:spcBef>
                <a:spcPct val="0"/>
              </a:spcBef>
              <a:defRPr/>
            </a:pPr>
            <a:r>
              <a:rPr lang="it-IT" b="1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 la fine degli anni 90 e l’inizio del 2000</a:t>
            </a:r>
          </a:p>
          <a:p>
            <a:pPr algn="ctr" fontAlgn="base">
              <a:spcBef>
                <a:spcPct val="0"/>
              </a:spcBef>
              <a:defRPr/>
            </a:pPr>
            <a:r>
              <a:rPr lang="it-IT" b="1" kern="0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SVILUPPO DI 3 POLI LOGISTICI </a:t>
            </a:r>
          </a:p>
          <a:p>
            <a:pPr algn="ctr" fontAlgn="base">
              <a:spcBef>
                <a:spcPct val="0"/>
              </a:spcBef>
              <a:defRPr/>
            </a:pPr>
            <a:r>
              <a:rPr lang="it-IT" b="1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Piacenza (Le Mose) - Castel San Giovanni - Monticelli D’Ongina</a:t>
            </a:r>
            <a:endParaRPr lang="it-IT" kern="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 descr="posizione strategica piace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79" y="1124744"/>
            <a:ext cx="4378325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circolare a destra 8"/>
          <p:cNvSpPr/>
          <p:nvPr/>
        </p:nvSpPr>
        <p:spPr>
          <a:xfrm>
            <a:off x="404242" y="4187825"/>
            <a:ext cx="1252537" cy="1328738"/>
          </a:xfrm>
          <a:prstGeom prst="curv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IL POLO LOGISTICO DELLA CITTA’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17500" y="986215"/>
            <a:ext cx="85693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1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Il Polo </a:t>
            </a:r>
            <a:r>
              <a:rPr lang="it-IT" altLang="it-IT" sz="1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 MOSE nasce </a:t>
            </a:r>
            <a:r>
              <a:rPr lang="it-IT" altLang="it-IT" sz="1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ufficialmente nel 1997, il nucleo iniziale si costituisce tra il 1998 e il 2001 con l’insediamento di IKEA, il consorzio Piacenza Intermodale e Pro-</a:t>
            </a:r>
            <a:r>
              <a:rPr lang="it-IT" altLang="it-IT" sz="1800" dirty="0" err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Logis</a:t>
            </a:r>
            <a:r>
              <a:rPr lang="it-IT" altLang="it-IT" sz="1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(società immobiliare). Dal 2002 ad oggi il Polo cresce ulteriormente, si insedia il secondo deposito di IKEA e arriva Generali </a:t>
            </a:r>
            <a:r>
              <a:rPr lang="it-IT" altLang="it-IT" sz="1800" dirty="0" err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Properties</a:t>
            </a:r>
            <a:r>
              <a:rPr lang="it-IT" altLang="it-IT" sz="1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(società immobiliare). 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1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Tot. superficie occupata: circa 3 milioni mq</a:t>
            </a:r>
          </a:p>
          <a:p>
            <a:pPr algn="just" eaLnBrk="1" fontAlgn="base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1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Tot. superficie coperta: circa 650.000 mq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1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Picco stagionale: 1.400 addetti tra cooperative e dipendenti</a:t>
            </a:r>
          </a:p>
          <a:p>
            <a:pPr algn="just" eaLnBrk="1" fontAlgn="base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1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Fatturato: circa 150 milioni di euro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23528" y="4233862"/>
            <a:ext cx="8569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18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OP. LOGISTICI INSEDIATI : </a:t>
            </a:r>
            <a:r>
              <a:rPr lang="it-IT" altLang="it-IT" sz="1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IKEA (310mila MQ);   PIACENZA INTERMODALE; DHL; DI FARCO (Adidas); SCERNI LOGISTICS; ND LOGISTICS (</a:t>
            </a:r>
            <a:r>
              <a:rPr lang="it-IT" altLang="it-IT" sz="1800" dirty="0" err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Guess</a:t>
            </a:r>
            <a:r>
              <a:rPr lang="it-IT" altLang="it-IT" sz="1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); TRACONF (Burberry).</a:t>
            </a:r>
            <a:endParaRPr lang="it-IT" altLang="it-IT" sz="1800" b="1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46075" y="5314975"/>
            <a:ext cx="8569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18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TERMINAL INTERMODALE: </a:t>
            </a:r>
            <a:r>
              <a:rPr lang="it-IT" altLang="it-IT" sz="1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collegamenti internazionali per Romania, Gran Bretagna, Grecia, Polonia, Germania, Belgio;  dal 2012 vi opera HUPAC SA (tra i primi operatori multimodali in EU).</a:t>
            </a:r>
            <a:endParaRPr lang="it-IT" altLang="it-IT" sz="1800" b="1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I POLI LOGISTICI DELLA PROVINCIA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23850" y="3284984"/>
            <a:ext cx="8569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16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OP. LOGISTICI INSEDIATI: </a:t>
            </a:r>
            <a:r>
              <a:rPr lang="it-IT" altLang="it-IT" sz="16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GEODIS – BSL (gestisce BOSCH, GIOCHI PREZIOSI, BANCA INTESA);   AMAZON ; RAJAPACK; QVC; DSV SAIMA AVANDERO (Yamaha)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323850" y="5805264"/>
            <a:ext cx="8569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16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OP. LOGISTICI INSEDIATI: </a:t>
            </a:r>
            <a:r>
              <a:rPr lang="it-IT" altLang="it-IT" sz="16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LYRECO, ITALIA LOGISTICA (Enel), SCERNI LOGISTICS 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395288" y="4077072"/>
            <a:ext cx="46087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2200" b="1" dirty="0">
                <a:solidFill>
                  <a:srgbClr val="00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MONTIC</a:t>
            </a:r>
            <a:r>
              <a:rPr lang="it-IT" altLang="it-IT" sz="2200" b="1" dirty="0" smtClean="0">
                <a:solidFill>
                  <a:srgbClr val="00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ELLI D’ONGINA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317500" y="1743923"/>
            <a:ext cx="85693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16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Il Polo nasce ufficialmente nel 1995, l’area individuata è tra la linea ferroviaria TO- PC e l’autostrada. Il primo magazzino viene costruito nel 2004. Il Polo prende il nome di «</a:t>
            </a:r>
            <a:r>
              <a:rPr lang="it-IT" altLang="it-IT" sz="1600" dirty="0" err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Logistic</a:t>
            </a:r>
            <a:r>
              <a:rPr lang="it-IT" altLang="it-IT" sz="16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Park». Ha una gestione di tipo condominiale. La società responsabile era la BSL – Bertola Servizi Logistici, acquisita nel 2010 dal gruppo francese </a:t>
            </a:r>
            <a:r>
              <a:rPr lang="it-IT" altLang="it-IT" sz="1600" dirty="0" err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Geodis</a:t>
            </a:r>
            <a:r>
              <a:rPr lang="it-IT" altLang="it-IT" sz="16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1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Tot. superficie coperta: circa 450.000 mq 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95287" y="1075819"/>
            <a:ext cx="41846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2200" b="1" dirty="0" smtClean="0">
                <a:solidFill>
                  <a:srgbClr val="00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CASTEL SAN GIOVANNI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95275" y="4581128"/>
            <a:ext cx="85693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16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Primo operatore insediato nel 2004. A soli 500 m dal Casello di Caorso sulla A21, a breve distanza dal raccordo A1-A21. Ha preso il nome di «Magna Park».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it-IT" altLang="it-IT" sz="16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Tot. superficie coperta: circa 150.000 mq</a:t>
            </a:r>
          </a:p>
        </p:txBody>
      </p:sp>
    </p:spTree>
    <p:extLst>
      <p:ext uri="{BB962C8B-B14F-4D97-AF65-F5344CB8AC3E}">
        <p14:creationId xmlns:p14="http://schemas.microsoft.com/office/powerpoint/2010/main" val="8051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600" dirty="0" smtClean="0">
                <a:latin typeface="Tahoma" panose="020B0604030504040204" pitchFamily="34" charset="0"/>
                <a:cs typeface="Tahoma" panose="020B0604030504040204" pitchFamily="34" charset="0"/>
              </a:rPr>
              <a:t>LE DIMENSIONI ECONOMICHE DEL SETTORE</a:t>
            </a:r>
            <a:endParaRPr lang="it-IT" sz="2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322263" y="2892549"/>
            <a:ext cx="86471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it-IT" sz="2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Il settore Logistica e Trasporto rappresenta il 9% dell’occupazione totale provinciale, in ER solo il 6%.</a:t>
            </a:r>
          </a:p>
        </p:txBody>
      </p:sp>
      <p:sp>
        <p:nvSpPr>
          <p:cNvPr id="8" name="Rettangolo 11"/>
          <p:cNvSpPr>
            <a:spLocks noChangeArrowheads="1"/>
          </p:cNvSpPr>
          <p:nvPr/>
        </p:nvSpPr>
        <p:spPr bwMode="auto">
          <a:xfrm>
            <a:off x="317500" y="1436688"/>
            <a:ext cx="8647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it-IT" altLang="it-IT" sz="2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livello provinciale, il settore Logistica e Trasporto conta 1.100 unità locali e 8.250 addetti, che realizzano un fatturato di circa 1 miliardo di euro, su un totale di 10 miliardi a livello regionale.</a:t>
            </a: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322263" y="3825205"/>
            <a:ext cx="86471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it-IT" altLang="it-IT" sz="2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Il ruolo del settore a livello locale è cresciuto, quasi fino a raddoppiare in termini di addetti dal 1991 al 2011.</a:t>
            </a:r>
          </a:p>
          <a:p>
            <a:pPr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0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Negli ultimi 5 anni, gli addetti del settore Logistica e Trasporto a Piacenza sono in crescita nonostante il calo in ER e in Italia, nel dettaglio il trasporto merci registra un calo del 5% (processi di razionalizzazione), la logistica cresce del 14% grazie ai nuovi insediamenti. </a:t>
            </a:r>
          </a:p>
        </p:txBody>
      </p:sp>
    </p:spTree>
    <p:extLst>
      <p:ext uri="{BB962C8B-B14F-4D97-AF65-F5344CB8AC3E}">
        <p14:creationId xmlns:p14="http://schemas.microsoft.com/office/powerpoint/2010/main" val="29837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LA STORIA DEI PERCORSI FORMATIVI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2" y="4293096"/>
            <a:ext cx="845721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CORSI IFTS «TECNICO DELLA LOGISTICA INTEGRATA»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FORPIN, ente di formazione di Confindustria Piacenza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000" b="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Prima edizione</a:t>
            </a:r>
            <a:r>
              <a:rPr kumimoji="0" lang="it-IT" altLang="it-IT" sz="2000" b="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- </a:t>
            </a:r>
            <a:r>
              <a:rPr kumimoji="0" lang="it-IT" altLang="it-IT" sz="2000" b="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2008/ 2009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000" b="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Seconda edizione - 2009/2010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t-IT" altLang="it-IT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Terza edizione - 2010/ 2011</a:t>
            </a:r>
            <a:endParaRPr lang="it-IT" altLang="it-IT" sz="2000" kern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it-IT" altLang="it-IT" sz="1500" kern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	</a:t>
            </a:r>
            <a:endParaRPr kumimoji="0" lang="it-IT" altLang="it-IT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1" y="1125290"/>
            <a:ext cx="8612386" cy="259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000" b="1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MASTER IN TRASPORTI E LOGISTICA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«SISTEMI PER LA GESTIONE INTEGRATA DELLA SUPPLY CHAIN»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POLITECNICO DI MILANO, sede di Piacenza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000" b="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Prima edizione</a:t>
            </a:r>
            <a:r>
              <a:rPr kumimoji="0" lang="it-IT" altLang="it-IT" sz="2000" b="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- </a:t>
            </a:r>
            <a:r>
              <a:rPr kumimoji="0" lang="it-IT" altLang="it-IT" sz="2000" b="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2001/2002</a:t>
            </a: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000" b="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Seconda edizione</a:t>
            </a:r>
            <a:r>
              <a:rPr kumimoji="0" lang="it-IT" altLang="it-IT" sz="2000" b="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-</a:t>
            </a:r>
            <a:r>
              <a:rPr kumimoji="0" lang="it-IT" altLang="it-IT" sz="2000" b="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2002/</a:t>
            </a:r>
            <a:r>
              <a:rPr kumimoji="0" lang="it-IT" altLang="it-IT" sz="2000" b="0" i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2003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t-IT" altLang="it-IT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Terza edizione - 2003/ 2004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it-IT" altLang="it-IT" sz="20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Quarta edizione - 2004/2005</a:t>
            </a:r>
            <a:endParaRPr lang="it-IT" altLang="it-IT" sz="2000" kern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	</a:t>
            </a:r>
            <a:endParaRPr kumimoji="0" lang="it-IT" altLang="it-IT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1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LA FONDAZIONE ITS DI PIACENZA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4625" y="1124744"/>
            <a:ext cx="8574088" cy="518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kern="0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it-IT" altLang="it-IT" sz="2000" kern="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ITS Piacenza è una Fondazione pubblico-privata che eroga, dal 2011, corsi post-diploma di alta specializzazione tecnica finanziati dal MIUR e da RER.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2500" kern="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altLang="it-IT" sz="2800" kern="0" dirty="0" smtClean="0">
              <a:solidFill>
                <a:srgbClr val="000000"/>
              </a:solidFill>
              <a:latin typeface="Arial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kern="0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it-IT" altLang="it-IT" sz="2000" kern="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Piacenza è stata eletta sede di un ITS sulla mobilità e la logistica in virtù della forte vocazione logistica del suo territorio e del suo alto livello dell’offerta formativa e universitaria.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kern="0" dirty="0" smtClean="0">
                <a:solidFill>
                  <a:srgbClr val="000000"/>
                </a:solidFill>
                <a:latin typeface="Arial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altLang="it-IT" kern="0" dirty="0" smtClean="0">
                <a:solidFill>
                  <a:srgbClr val="000000"/>
                </a:solidFill>
                <a:latin typeface="Arial"/>
              </a:rPr>
              <a:t>		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276872"/>
            <a:ext cx="79152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4317007"/>
            <a:ext cx="6146800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0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 dirty="0" smtClean="0">
                <a:latin typeface="Tahoma" panose="020B0604030504040204" pitchFamily="34" charset="0"/>
                <a:cs typeface="Tahoma" panose="020B0604030504040204" pitchFamily="34" charset="0"/>
              </a:rPr>
              <a:t>LA COSTITUZIONE</a:t>
            </a:r>
            <a:endParaRPr lang="it-IT" sz="2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95288" y="1341785"/>
            <a:ext cx="8424862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29 dicembre 2010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Costituzione con atto notarile della Fondazione ITS di 	Piacenza per la mobilità sostenibile e la logistica per volere 	di sei soci fondatori locali:</a:t>
            </a:r>
          </a:p>
          <a:p>
            <a:pPr marL="2057400" marR="0" lvl="4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ISII “G. Marconi”</a:t>
            </a:r>
          </a:p>
          <a:p>
            <a:pPr marL="2057400" marR="0" lvl="4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Enaip</a:t>
            </a:r>
            <a:endParaRPr kumimoji="0" lang="it-IT" alt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057400" marR="0" lvl="4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Forpin</a:t>
            </a:r>
            <a:endParaRPr kumimoji="0" lang="it-IT" alt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057400" marR="0" lvl="4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Istituto sui Trasporti e la Logistica</a:t>
            </a:r>
          </a:p>
          <a:p>
            <a:pPr marL="2057400" marR="0" lvl="4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Terminal Piacenza Intermodale </a:t>
            </a:r>
            <a:r>
              <a:rPr kumimoji="0" lang="it-IT" alt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SpA</a:t>
            </a:r>
            <a:endParaRPr kumimoji="0" lang="it-IT" alt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057400" marR="0" lvl="4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it-IT" alt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Comune di Monticelli d’Ongina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Capitale sociale: circa 31.000 euro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		Finanziamento MIUR: circa 285.000 euro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sng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3 marzo 2011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		Riconoscimento Personalità Giuridica da parte della Prefettura</a:t>
            </a:r>
          </a:p>
        </p:txBody>
      </p:sp>
    </p:spTree>
    <p:extLst>
      <p:ext uri="{BB962C8B-B14F-4D97-AF65-F5344CB8AC3E}">
        <p14:creationId xmlns:p14="http://schemas.microsoft.com/office/powerpoint/2010/main" val="19231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1327</Words>
  <Application>Microsoft Office PowerPoint</Application>
  <PresentationFormat>Presentazione su schermo (4:3)</PresentationFormat>
  <Paragraphs>282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LA FORMAZIONE IN LOGISTICA E TRASPORTO: IL CASO PIACENZA</vt:lpstr>
      <vt:lpstr>LA FONDAZIONE ITL</vt:lpstr>
      <vt:lpstr>LA POSIZIONE STRATEGICA DI PIACENZA</vt:lpstr>
      <vt:lpstr>IL POLO LOGISTICO DELLA CITTA’</vt:lpstr>
      <vt:lpstr>I POLI LOGISTICI DELLA PROVINCIA</vt:lpstr>
      <vt:lpstr>LE DIMENSIONI ECONOMICHE DEL SETTORE</vt:lpstr>
      <vt:lpstr>LA STORIA DEI PERCORSI FORMATIVI</vt:lpstr>
      <vt:lpstr>LA FONDAZIONE ITS DI PIACENZA</vt:lpstr>
      <vt:lpstr>LA COSTITUZIONE</vt:lpstr>
      <vt:lpstr>FINALITA’ E ORGANI INTERNI</vt:lpstr>
      <vt:lpstr>LE REGOLE D’INGRESSO </vt:lpstr>
      <vt:lpstr>I CORSI ITS, DAL 2011</vt:lpstr>
      <vt:lpstr>IL PIANO DI STUDI ITS DI PIACENZA</vt:lpstr>
      <vt:lpstr>LA SELEZIONE IN INGRESSO</vt:lpstr>
      <vt:lpstr>L’ESAME FINALE</vt:lpstr>
      <vt:lpstr>ALCUNE AZIENDE DI STAGE</vt:lpstr>
      <vt:lpstr>ALCUNI ELEMENTI INNOVATIVI</vt:lpstr>
      <vt:lpstr>I PRIMI ESITI OCCUPAZIONALI</vt:lpstr>
      <vt:lpstr>RIFERIMENTI UTILI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Preti Alberto</dc:creator>
  <cp:lastModifiedBy> </cp:lastModifiedBy>
  <cp:revision>102</cp:revision>
  <dcterms:created xsi:type="dcterms:W3CDTF">2014-02-04T17:21:50Z</dcterms:created>
  <dcterms:modified xsi:type="dcterms:W3CDTF">2014-11-26T23:00:29Z</dcterms:modified>
</cp:coreProperties>
</file>